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443" r:id="rId2"/>
    <p:sldId id="604" r:id="rId3"/>
    <p:sldId id="605" r:id="rId4"/>
    <p:sldId id="606" r:id="rId5"/>
    <p:sldId id="607" r:id="rId6"/>
    <p:sldId id="608" r:id="rId7"/>
    <p:sldId id="609" r:id="rId8"/>
    <p:sldId id="610" r:id="rId9"/>
    <p:sldId id="611" r:id="rId10"/>
    <p:sldId id="612" r:id="rId11"/>
    <p:sldId id="613" r:id="rId12"/>
    <p:sldId id="614" r:id="rId13"/>
    <p:sldId id="615" r:id="rId14"/>
    <p:sldId id="616" r:id="rId15"/>
    <p:sldId id="617" r:id="rId16"/>
    <p:sldId id="618" r:id="rId17"/>
    <p:sldId id="619" r:id="rId18"/>
    <p:sldId id="620" r:id="rId19"/>
    <p:sldId id="621" r:id="rId20"/>
    <p:sldId id="622" r:id="rId21"/>
    <p:sldId id="623" r:id="rId22"/>
    <p:sldId id="624" r:id="rId23"/>
    <p:sldId id="625" r:id="rId24"/>
    <p:sldId id="631" r:id="rId25"/>
    <p:sldId id="632" r:id="rId26"/>
    <p:sldId id="626" r:id="rId27"/>
    <p:sldId id="627" r:id="rId28"/>
    <p:sldId id="628" r:id="rId29"/>
    <p:sldId id="629" r:id="rId30"/>
    <p:sldId id="630" r:id="rId31"/>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1A24"/>
    <a:srgbClr val="FF0000"/>
    <a:srgbClr val="DDDDDD"/>
    <a:srgbClr val="DDB9CC"/>
    <a:srgbClr val="D24E64"/>
    <a:srgbClr val="63A60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3793" autoAdjust="0"/>
  </p:normalViewPr>
  <p:slideViewPr>
    <p:cSldViewPr>
      <p:cViewPr varScale="1">
        <p:scale>
          <a:sx n="105" d="100"/>
          <a:sy n="105" d="100"/>
        </p:scale>
        <p:origin x="-858" y="-96"/>
      </p:cViewPr>
      <p:guideLst>
        <p:guide orient="horz" pos="2160"/>
        <p:guide pos="2880"/>
      </p:guideLst>
    </p:cSldViewPr>
  </p:slideViewPr>
  <p:outlineViewPr>
    <p:cViewPr>
      <p:scale>
        <a:sx n="33" d="100"/>
        <a:sy n="33" d="100"/>
      </p:scale>
      <p:origin x="0" y="5759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ru-RU"/>
          </a:p>
        </p:txBody>
      </p:sp>
      <p:sp>
        <p:nvSpPr>
          <p:cNvPr id="204803"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fld id="{D6D12B1F-BA30-41C8-B29A-5551EEE9E168}" type="datetimeFigureOut">
              <a:rPr lang="ru-RU"/>
              <a:pPr>
                <a:defRPr/>
              </a:pPr>
              <a:t>09.06.2021</a:t>
            </a:fld>
            <a:endParaRPr lang="ru-RU"/>
          </a:p>
        </p:txBody>
      </p:sp>
      <p:sp>
        <p:nvSpPr>
          <p:cNvPr id="204804"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ru-RU"/>
          </a:p>
        </p:txBody>
      </p:sp>
      <p:sp>
        <p:nvSpPr>
          <p:cNvPr id="204805" name="Rectangle 5"/>
          <p:cNvSpPr>
            <a:spLocks noGrp="1" noChangeArrowheads="1"/>
          </p:cNvSpPr>
          <p:nvPr>
            <p:ph type="sldNum" sz="quarter" idx="3"/>
          </p:nvPr>
        </p:nvSpPr>
        <p:spPr bwMode="auto">
          <a:xfrm>
            <a:off x="3851275"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D80385D0-61B4-40E7-9B06-5CC59A4CF365}" type="slidenum">
              <a:rPr lang="ru-RU" altLang="ru-RU"/>
              <a:pPr>
                <a:defRPr/>
              </a:pPr>
              <a:t>‹#›</a:t>
            </a:fld>
            <a:endParaRPr lang="ru-RU" altLang="ru-RU"/>
          </a:p>
        </p:txBody>
      </p:sp>
    </p:spTree>
    <p:extLst>
      <p:ext uri="{BB962C8B-B14F-4D97-AF65-F5344CB8AC3E}">
        <p14:creationId xmlns:p14="http://schemas.microsoft.com/office/powerpoint/2010/main" val="4186951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mn-cs"/>
              </a:defRPr>
            </a:lvl1pPr>
          </a:lstStyle>
          <a:p>
            <a:pPr>
              <a:defRPr/>
            </a:pPr>
            <a:endParaRPr lang="ru-RU"/>
          </a:p>
        </p:txBody>
      </p:sp>
      <p:sp>
        <p:nvSpPr>
          <p:cNvPr id="4099"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mn-cs"/>
              </a:defRPr>
            </a:lvl1pPr>
          </a:lstStyle>
          <a:p>
            <a:pPr>
              <a:defRPr/>
            </a:pPr>
            <a:endParaRPr lang="ru-RU"/>
          </a:p>
        </p:txBody>
      </p:sp>
      <p:sp>
        <p:nvSpPr>
          <p:cNvPr id="22532"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mn-cs"/>
              </a:defRPr>
            </a:lvl1pPr>
          </a:lstStyle>
          <a:p>
            <a:pPr>
              <a:defRPr/>
            </a:pPr>
            <a:endParaRPr lang="ru-RU"/>
          </a:p>
        </p:txBody>
      </p:sp>
      <p:sp>
        <p:nvSpPr>
          <p:cNvPr id="4103" name="Rectangle 7"/>
          <p:cNvSpPr>
            <a:spLocks noGrp="1" noChangeArrowheads="1"/>
          </p:cNvSpPr>
          <p:nvPr>
            <p:ph type="sldNum" sz="quarter" idx="5"/>
          </p:nvPr>
        </p:nvSpPr>
        <p:spPr bwMode="auto">
          <a:xfrm>
            <a:off x="3851275"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FE0CF1A7-13C9-46C9-AA8B-ABDBC27F2190}" type="slidenum">
              <a:rPr lang="ru-RU" altLang="ru-RU"/>
              <a:pPr>
                <a:defRPr/>
              </a:pPr>
              <a:t>‹#›</a:t>
            </a:fld>
            <a:endParaRPr lang="ru-RU" altLang="ru-RU"/>
          </a:p>
        </p:txBody>
      </p:sp>
    </p:spTree>
    <p:extLst>
      <p:ext uri="{BB962C8B-B14F-4D97-AF65-F5344CB8AC3E}">
        <p14:creationId xmlns:p14="http://schemas.microsoft.com/office/powerpoint/2010/main" val="674343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6"/>
          <p:cNvSpPr>
            <a:spLocks noGrp="1" noChangeArrowheads="1"/>
          </p:cNvSpPr>
          <p:nvPr>
            <p:ph type="sldNum" idx="10"/>
          </p:nvPr>
        </p:nvSpPr>
        <p:spPr>
          <a:ln/>
        </p:spPr>
        <p:txBody>
          <a:bodyPr/>
          <a:lstStyle>
            <a:lvl1pPr>
              <a:defRPr/>
            </a:lvl1pPr>
          </a:lstStyle>
          <a:p>
            <a:pPr>
              <a:defRPr/>
            </a:pPr>
            <a:fld id="{07A26808-91F3-4103-8A62-6123D8EB65D1}" type="slidenum">
              <a:rPr lang="en-GB" altLang="ru-RU"/>
              <a:pPr>
                <a:defRPr/>
              </a:pPr>
              <a:t>‹#›</a:t>
            </a:fld>
            <a:endParaRPr lang="en-GB"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idx="10"/>
          </p:nvPr>
        </p:nvSpPr>
        <p:spPr>
          <a:ln/>
        </p:spPr>
        <p:txBody>
          <a:bodyPr/>
          <a:lstStyle>
            <a:lvl1pPr>
              <a:defRPr/>
            </a:lvl1pPr>
          </a:lstStyle>
          <a:p>
            <a:pPr>
              <a:defRPr/>
            </a:pPr>
            <a:fld id="{F2BBC804-428F-47E1-A2C8-105CA65FC884}" type="slidenum">
              <a:rPr lang="en-GB" altLang="ru-RU"/>
              <a:pPr>
                <a:defRPr/>
              </a:pPr>
              <a:t>‹#›</a:t>
            </a:fld>
            <a:endParaRPr lang="en-GB"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34163" y="274638"/>
            <a:ext cx="2058987" cy="5626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24563" cy="5626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idx="10"/>
          </p:nvPr>
        </p:nvSpPr>
        <p:spPr>
          <a:ln/>
        </p:spPr>
        <p:txBody>
          <a:bodyPr/>
          <a:lstStyle>
            <a:lvl1pPr>
              <a:defRPr/>
            </a:lvl1pPr>
          </a:lstStyle>
          <a:p>
            <a:pPr>
              <a:defRPr/>
            </a:pPr>
            <a:fld id="{3B6D35E0-043C-4F25-AED8-71719CD58BED}" type="slidenum">
              <a:rPr lang="en-GB" altLang="ru-RU"/>
              <a:pPr>
                <a:defRPr/>
              </a:pPr>
              <a:t>‹#›</a:t>
            </a:fld>
            <a:endParaRPr lang="en-GB"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35950" cy="5626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6"/>
          <p:cNvSpPr>
            <a:spLocks noGrp="1" noChangeArrowheads="1"/>
          </p:cNvSpPr>
          <p:nvPr>
            <p:ph type="sldNum" idx="10"/>
          </p:nvPr>
        </p:nvSpPr>
        <p:spPr>
          <a:ln/>
        </p:spPr>
        <p:txBody>
          <a:bodyPr/>
          <a:lstStyle>
            <a:lvl1pPr>
              <a:defRPr/>
            </a:lvl1pPr>
          </a:lstStyle>
          <a:p>
            <a:pPr>
              <a:defRPr/>
            </a:pPr>
            <a:fld id="{27EEDC42-6CCF-449B-BB5F-F4E303B9724C}" type="slidenum">
              <a:rPr lang="en-GB" altLang="ru-RU"/>
              <a:pPr>
                <a:defRPr/>
              </a:pPr>
              <a:t>‹#›</a:t>
            </a:fld>
            <a:endParaRPr lang="en-GB"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4838" cy="1138237"/>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628775"/>
            <a:ext cx="4035425" cy="4271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56138" y="1628775"/>
            <a:ext cx="4037012" cy="4271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idx="10"/>
          </p:nvPr>
        </p:nvSpPr>
        <p:spPr>
          <a:ln/>
        </p:spPr>
        <p:txBody>
          <a:bodyPr/>
          <a:lstStyle>
            <a:lvl1pPr>
              <a:defRPr/>
            </a:lvl1pPr>
          </a:lstStyle>
          <a:p>
            <a:pPr>
              <a:defRPr/>
            </a:pPr>
            <a:fld id="{794FF618-98E7-4F98-90E2-8EBF59002CC9}" type="slidenum">
              <a:rPr lang="en-GB" altLang="ru-RU"/>
              <a:pPr>
                <a:defRPr/>
              </a:pPr>
              <a:t>‹#›</a:t>
            </a:fld>
            <a:endParaRPr lang="en-GB"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4838" cy="1138237"/>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628775"/>
            <a:ext cx="8224837" cy="2058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8313" y="3840163"/>
            <a:ext cx="8224837" cy="206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idx="10"/>
          </p:nvPr>
        </p:nvSpPr>
        <p:spPr>
          <a:ln/>
        </p:spPr>
        <p:txBody>
          <a:bodyPr/>
          <a:lstStyle>
            <a:lvl1pPr>
              <a:defRPr/>
            </a:lvl1pPr>
          </a:lstStyle>
          <a:p>
            <a:pPr>
              <a:defRPr/>
            </a:pPr>
            <a:fld id="{19EE89BC-AAE6-4B20-B6C2-E1390ED1F6C4}" type="slidenum">
              <a:rPr lang="en-GB" altLang="ru-RU"/>
              <a:pPr>
                <a:defRPr/>
              </a:pPr>
              <a:t>‹#›</a:t>
            </a:fld>
            <a:endParaRPr lang="en-GB"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4838" cy="1138237"/>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68313" y="1628775"/>
            <a:ext cx="4035425" cy="2058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56138" y="1628775"/>
            <a:ext cx="4037012" cy="2058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8313" y="3840163"/>
            <a:ext cx="8224837" cy="206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6"/>
          <p:cNvSpPr>
            <a:spLocks noGrp="1" noChangeArrowheads="1"/>
          </p:cNvSpPr>
          <p:nvPr>
            <p:ph type="sldNum" idx="10"/>
          </p:nvPr>
        </p:nvSpPr>
        <p:spPr>
          <a:ln/>
        </p:spPr>
        <p:txBody>
          <a:bodyPr/>
          <a:lstStyle>
            <a:lvl1pPr>
              <a:defRPr/>
            </a:lvl1pPr>
          </a:lstStyle>
          <a:p>
            <a:pPr>
              <a:defRPr/>
            </a:pPr>
            <a:fld id="{CAA384EA-C605-4F06-8233-8206C401CEC5}" type="slidenum">
              <a:rPr lang="en-GB" altLang="ru-RU"/>
              <a:pPr>
                <a:defRPr/>
              </a:pPr>
              <a:t>‹#›</a:t>
            </a:fld>
            <a:endParaRPr lang="en-GB"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4838" cy="1138237"/>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68313" y="1628775"/>
            <a:ext cx="4035425" cy="4271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56138" y="1628775"/>
            <a:ext cx="4037012" cy="4271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idx="10"/>
          </p:nvPr>
        </p:nvSpPr>
        <p:spPr>
          <a:ln/>
        </p:spPr>
        <p:txBody>
          <a:bodyPr/>
          <a:lstStyle>
            <a:lvl1pPr>
              <a:defRPr/>
            </a:lvl1pPr>
          </a:lstStyle>
          <a:p>
            <a:pPr>
              <a:defRPr/>
            </a:pPr>
            <a:fld id="{8983765B-D09C-4396-AC14-D77D43C9B700}" type="slidenum">
              <a:rPr lang="en-GB" altLang="ru-RU"/>
              <a:pPr>
                <a:defRPr/>
              </a:pPr>
              <a:t>‹#›</a:t>
            </a:fld>
            <a:endParaRPr lang="en-GB" alt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4838" cy="1138237"/>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68313" y="1628775"/>
            <a:ext cx="8224837" cy="2058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8313" y="3840163"/>
            <a:ext cx="8224837" cy="206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idx="10"/>
          </p:nvPr>
        </p:nvSpPr>
        <p:spPr>
          <a:ln/>
        </p:spPr>
        <p:txBody>
          <a:bodyPr/>
          <a:lstStyle>
            <a:lvl1pPr>
              <a:defRPr/>
            </a:lvl1pPr>
          </a:lstStyle>
          <a:p>
            <a:pPr>
              <a:defRPr/>
            </a:pPr>
            <a:fld id="{D19E8CC2-C995-44EC-B64E-DA6B743D2816}" type="slidenum">
              <a:rPr lang="en-GB" altLang="ru-RU"/>
              <a:pPr>
                <a:defRPr/>
              </a:pPr>
              <a:t>‹#›</a:t>
            </a:fld>
            <a:endParaRPr lang="en-GB" alt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4838" cy="1138237"/>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68313" y="1628775"/>
            <a:ext cx="8224837" cy="4271963"/>
          </a:xfrm>
        </p:spPr>
        <p:txBody>
          <a:bodyPr/>
          <a:lstStyle/>
          <a:p>
            <a:pPr lvl="0"/>
            <a:endParaRPr lang="ru-RU" noProof="0"/>
          </a:p>
        </p:txBody>
      </p:sp>
      <p:sp>
        <p:nvSpPr>
          <p:cNvPr id="4" name="Rectangle 6"/>
          <p:cNvSpPr>
            <a:spLocks noGrp="1" noChangeArrowheads="1"/>
          </p:cNvSpPr>
          <p:nvPr>
            <p:ph type="sldNum" idx="10"/>
          </p:nvPr>
        </p:nvSpPr>
        <p:spPr>
          <a:ln/>
        </p:spPr>
        <p:txBody>
          <a:bodyPr/>
          <a:lstStyle>
            <a:lvl1pPr>
              <a:defRPr/>
            </a:lvl1pPr>
          </a:lstStyle>
          <a:p>
            <a:pPr>
              <a:defRPr/>
            </a:pPr>
            <a:fld id="{559E91ED-ABA6-4865-8C26-F795762E00BE}" type="slidenum">
              <a:rPr lang="en-GB" altLang="ru-RU"/>
              <a:pPr>
                <a:defRPr/>
              </a:pPr>
              <a:t>‹#›</a:t>
            </a:fld>
            <a:endParaRPr lang="en-GB" alt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4838" cy="1138237"/>
          </a:xfrm>
        </p:spPr>
        <p:txBody>
          <a:bodyPr/>
          <a:lstStyle/>
          <a:p>
            <a:r>
              <a:rPr lang="en-US"/>
              <a:t>Образец заголовка</a:t>
            </a:r>
            <a:endParaRPr lang="ru-RU"/>
          </a:p>
        </p:txBody>
      </p:sp>
      <p:sp>
        <p:nvSpPr>
          <p:cNvPr id="3" name="Содержимое 2"/>
          <p:cNvSpPr>
            <a:spLocks noGrp="1"/>
          </p:cNvSpPr>
          <p:nvPr>
            <p:ph sz="quarter" idx="1"/>
          </p:nvPr>
        </p:nvSpPr>
        <p:spPr>
          <a:xfrm>
            <a:off x="468313" y="1628775"/>
            <a:ext cx="4035425" cy="20589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quarter" idx="2"/>
          </p:nvPr>
        </p:nvSpPr>
        <p:spPr>
          <a:xfrm>
            <a:off x="468313" y="3840163"/>
            <a:ext cx="4035425" cy="206057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half" idx="3"/>
          </p:nvPr>
        </p:nvSpPr>
        <p:spPr>
          <a:xfrm>
            <a:off x="4656138" y="1628775"/>
            <a:ext cx="4037012" cy="4271963"/>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6" name="Rectangle 6"/>
          <p:cNvSpPr>
            <a:spLocks noGrp="1" noChangeArrowheads="1"/>
          </p:cNvSpPr>
          <p:nvPr>
            <p:ph type="sldNum" idx="10"/>
          </p:nvPr>
        </p:nvSpPr>
        <p:spPr>
          <a:ln/>
        </p:spPr>
        <p:txBody>
          <a:bodyPr/>
          <a:lstStyle>
            <a:lvl1pPr>
              <a:defRPr/>
            </a:lvl1pPr>
          </a:lstStyle>
          <a:p>
            <a:pPr>
              <a:defRPr/>
            </a:pPr>
            <a:fld id="{1B9AE157-D751-49F0-9091-9F7D891CD6B6}" type="slidenum">
              <a:rPr lang="en-GB" altLang="ru-RU"/>
              <a:pPr>
                <a:defRPr/>
              </a:pPr>
              <a:t>‹#›</a:t>
            </a:fld>
            <a:endParaRPr lang="en-GB"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idx="10"/>
          </p:nvPr>
        </p:nvSpPr>
        <p:spPr>
          <a:ln/>
        </p:spPr>
        <p:txBody>
          <a:bodyPr/>
          <a:lstStyle>
            <a:lvl1pPr>
              <a:defRPr/>
            </a:lvl1pPr>
          </a:lstStyle>
          <a:p>
            <a:pPr>
              <a:defRPr/>
            </a:pPr>
            <a:fld id="{A65669D1-AC59-448E-A568-CA78BB799677}" type="slidenum">
              <a:rPr lang="en-GB" altLang="ru-RU"/>
              <a:pPr>
                <a:defRPr/>
              </a:pPr>
              <a:t>‹#›</a:t>
            </a:fld>
            <a:endParaRPr lang="en-GB"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4838" cy="1138237"/>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68313" y="1628775"/>
            <a:ext cx="4035425" cy="4271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56138" y="1628775"/>
            <a:ext cx="4037012" cy="4271963"/>
          </a:xfrm>
        </p:spPr>
        <p:txBody>
          <a:bodyPr/>
          <a:lstStyle/>
          <a:p>
            <a:pPr lvl="0"/>
            <a:endParaRPr lang="ru-RU" noProof="0"/>
          </a:p>
        </p:txBody>
      </p:sp>
      <p:sp>
        <p:nvSpPr>
          <p:cNvPr id="5" name="Rectangle 6"/>
          <p:cNvSpPr>
            <a:spLocks noGrp="1" noChangeArrowheads="1"/>
          </p:cNvSpPr>
          <p:nvPr>
            <p:ph type="sldNum" idx="10"/>
          </p:nvPr>
        </p:nvSpPr>
        <p:spPr>
          <a:ln/>
        </p:spPr>
        <p:txBody>
          <a:bodyPr/>
          <a:lstStyle>
            <a:lvl1pPr>
              <a:defRPr/>
            </a:lvl1pPr>
          </a:lstStyle>
          <a:p>
            <a:pPr>
              <a:defRPr/>
            </a:pPr>
            <a:fld id="{604F3DA5-F109-4664-9BC5-FC6BADFCAAC0}" type="slidenum">
              <a:rPr lang="en-GB" altLang="ru-RU"/>
              <a:pPr>
                <a:defRPr/>
              </a:pPr>
              <a:t>‹#›</a:t>
            </a:fld>
            <a:endParaRPr lang="en-GB"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sldNum" idx="10"/>
          </p:nvPr>
        </p:nvSpPr>
        <p:spPr>
          <a:ln/>
        </p:spPr>
        <p:txBody>
          <a:bodyPr/>
          <a:lstStyle>
            <a:lvl1pPr>
              <a:defRPr/>
            </a:lvl1pPr>
          </a:lstStyle>
          <a:p>
            <a:pPr>
              <a:defRPr/>
            </a:pPr>
            <a:fld id="{863E45A3-5A99-4E83-970F-3447D8667104}" type="slidenum">
              <a:rPr lang="en-GB" altLang="ru-RU"/>
              <a:pPr>
                <a:defRPr/>
              </a:pPr>
              <a:t>‹#›</a:t>
            </a:fld>
            <a:endParaRPr lang="en-GB"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628775"/>
            <a:ext cx="4035425" cy="427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56138" y="1628775"/>
            <a:ext cx="4037012" cy="427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idx="10"/>
          </p:nvPr>
        </p:nvSpPr>
        <p:spPr>
          <a:ln/>
        </p:spPr>
        <p:txBody>
          <a:bodyPr/>
          <a:lstStyle>
            <a:lvl1pPr>
              <a:defRPr/>
            </a:lvl1pPr>
          </a:lstStyle>
          <a:p>
            <a:pPr>
              <a:defRPr/>
            </a:pPr>
            <a:fld id="{94DECF1A-BF03-4104-B84F-1167E0534A34}" type="slidenum">
              <a:rPr lang="en-GB" altLang="ru-RU"/>
              <a:pPr>
                <a:defRPr/>
              </a:pPr>
              <a:t>‹#›</a:t>
            </a:fld>
            <a:endParaRPr lang="en-GB"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idx="10"/>
          </p:nvPr>
        </p:nvSpPr>
        <p:spPr>
          <a:ln/>
        </p:spPr>
        <p:txBody>
          <a:bodyPr/>
          <a:lstStyle>
            <a:lvl1pPr>
              <a:defRPr/>
            </a:lvl1pPr>
          </a:lstStyle>
          <a:p>
            <a:pPr>
              <a:defRPr/>
            </a:pPr>
            <a:fld id="{3737AF68-CD61-40FA-8248-A01A11EBC271}" type="slidenum">
              <a:rPr lang="en-GB" altLang="ru-RU"/>
              <a:pPr>
                <a:defRPr/>
              </a:pPr>
              <a:t>‹#›</a:t>
            </a:fld>
            <a:endParaRPr lang="en-GB"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sldNum" idx="10"/>
          </p:nvPr>
        </p:nvSpPr>
        <p:spPr>
          <a:ln/>
        </p:spPr>
        <p:txBody>
          <a:bodyPr/>
          <a:lstStyle>
            <a:lvl1pPr>
              <a:defRPr/>
            </a:lvl1pPr>
          </a:lstStyle>
          <a:p>
            <a:pPr>
              <a:defRPr/>
            </a:pPr>
            <a:fld id="{18D6FD89-7300-4DA5-87E1-3F6B1F898D04}" type="slidenum">
              <a:rPr lang="en-GB" altLang="ru-RU"/>
              <a:pPr>
                <a:defRPr/>
              </a:pPr>
              <a:t>‹#›</a:t>
            </a:fld>
            <a:endParaRPr lang="en-GB"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B3AE3A8E-3EE3-40B2-8C80-31BFCC183EB1}" type="slidenum">
              <a:rPr lang="en-GB" altLang="ru-RU"/>
              <a:pPr>
                <a:defRPr/>
              </a:pPr>
              <a:t>‹#›</a:t>
            </a:fld>
            <a:endParaRPr lang="en-GB"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idx="10"/>
          </p:nvPr>
        </p:nvSpPr>
        <p:spPr>
          <a:ln/>
        </p:spPr>
        <p:txBody>
          <a:bodyPr/>
          <a:lstStyle>
            <a:lvl1pPr>
              <a:defRPr/>
            </a:lvl1pPr>
          </a:lstStyle>
          <a:p>
            <a:pPr>
              <a:defRPr/>
            </a:pPr>
            <a:fld id="{68BBAA60-945C-440A-975E-8667AD12EC15}" type="slidenum">
              <a:rPr lang="en-GB" altLang="ru-RU"/>
              <a:pPr>
                <a:defRPr/>
              </a:pPr>
              <a:t>‹#›</a:t>
            </a:fld>
            <a:endParaRPr lang="en-GB"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idx="10"/>
          </p:nvPr>
        </p:nvSpPr>
        <p:spPr>
          <a:ln/>
        </p:spPr>
        <p:txBody>
          <a:bodyPr/>
          <a:lstStyle>
            <a:lvl1pPr>
              <a:defRPr/>
            </a:lvl1pPr>
          </a:lstStyle>
          <a:p>
            <a:pPr>
              <a:defRPr/>
            </a:pPr>
            <a:fld id="{7DC026C2-E98C-462E-AFC6-7D6D6B95E9CE}" type="slidenum">
              <a:rPr lang="en-GB" altLang="ru-RU"/>
              <a:pPr>
                <a:defRPr/>
              </a:pPr>
              <a:t>‹#›</a:t>
            </a:fld>
            <a:endParaRPr lang="en-GB"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0C0C0"/>
            </a:gs>
            <a:gs pos="100000">
              <a:srgbClr val="FFFFFF"/>
            </a:gs>
          </a:gsLst>
          <a:lin ang="5400000" scaled="1"/>
        </a:gra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2">
            <a:lum bright="12000" contrast="-12000"/>
          </a:blip>
          <a:srcRect/>
          <a:stretch>
            <a:fillRect/>
          </a:stretch>
        </p:blipFill>
        <p:spPr bwMode="auto">
          <a:xfrm>
            <a:off x="1979613" y="333375"/>
            <a:ext cx="5254625" cy="5500688"/>
          </a:xfrm>
          <a:prstGeom prst="rect">
            <a:avLst/>
          </a:prstGeom>
          <a:noFill/>
          <a:ln w="9525">
            <a:noFill/>
            <a:miter lim="800000"/>
            <a:headEnd/>
            <a:tailEnd/>
          </a:ln>
        </p:spPr>
      </p:pic>
      <p:sp>
        <p:nvSpPr>
          <p:cNvPr id="1027" name="Rectangle 2"/>
          <p:cNvSpPr>
            <a:spLocks noChangeArrowheads="1"/>
          </p:cNvSpPr>
          <p:nvPr/>
        </p:nvSpPr>
        <p:spPr bwMode="auto">
          <a:xfrm>
            <a:off x="0" y="6021388"/>
            <a:ext cx="9131300" cy="836612"/>
          </a:xfrm>
          <a:prstGeom prst="rect">
            <a:avLst/>
          </a:prstGeom>
          <a:gradFill rotWithShape="0">
            <a:gsLst>
              <a:gs pos="0">
                <a:srgbClr val="741F2C"/>
              </a:gs>
              <a:gs pos="100000">
                <a:srgbClr val="9D2B3C"/>
              </a:gs>
            </a:gsLst>
            <a:lin ang="5400000" scaled="1"/>
          </a:gradFill>
          <a:ln w="12600">
            <a:solidFill>
              <a:srgbClr val="80808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SzPct val="100000"/>
              <a:buFont typeface="Times New Roman" panose="02020603050405020304" pitchFamily="18" charset="0"/>
              <a:buNone/>
              <a:defRPr/>
            </a:pPr>
            <a:endParaRPr lang="ru-RU" altLang="ru-RU" smtClean="0">
              <a:solidFill>
                <a:schemeClr val="bg1"/>
              </a:solidFill>
            </a:endParaRPr>
          </a:p>
        </p:txBody>
      </p:sp>
      <p:sp>
        <p:nvSpPr>
          <p:cNvPr id="1028" name="Rectangle 3"/>
          <p:cNvSpPr>
            <a:spLocks noGrp="1" noChangeArrowheads="1"/>
          </p:cNvSpPr>
          <p:nvPr>
            <p:ph type="title"/>
          </p:nvPr>
        </p:nvSpPr>
        <p:spPr bwMode="auto">
          <a:xfrm>
            <a:off x="457200" y="274638"/>
            <a:ext cx="8224838" cy="1138237"/>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ru-RU" smtClean="0"/>
              <a:t>Click to edit the title text format</a:t>
            </a:r>
          </a:p>
        </p:txBody>
      </p:sp>
      <p:sp>
        <p:nvSpPr>
          <p:cNvPr id="1029" name="Rectangle 4"/>
          <p:cNvSpPr>
            <a:spLocks noGrp="1" noChangeArrowheads="1"/>
          </p:cNvSpPr>
          <p:nvPr>
            <p:ph type="body" idx="1"/>
          </p:nvPr>
        </p:nvSpPr>
        <p:spPr bwMode="auto">
          <a:xfrm>
            <a:off x="468313" y="1628775"/>
            <a:ext cx="8224837" cy="4271963"/>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ru-RU" smtClean="0"/>
              <a:t>Click to edit the outline text format</a:t>
            </a:r>
          </a:p>
          <a:p>
            <a:pPr lvl="1"/>
            <a:r>
              <a:rPr lang="en-GB" altLang="ru-RU" smtClean="0"/>
              <a:t>Second Outline Level</a:t>
            </a:r>
          </a:p>
          <a:p>
            <a:pPr lvl="2"/>
            <a:r>
              <a:rPr lang="en-GB" altLang="ru-RU" smtClean="0"/>
              <a:t>Third Outline Level</a:t>
            </a:r>
          </a:p>
          <a:p>
            <a:pPr lvl="3"/>
            <a:r>
              <a:rPr lang="en-GB" altLang="ru-RU" smtClean="0"/>
              <a:t>Fourth Outline Level</a:t>
            </a:r>
          </a:p>
          <a:p>
            <a:pPr lvl="4"/>
            <a:r>
              <a:rPr lang="en-GB" altLang="ru-RU" smtClean="0"/>
              <a:t>Fifth Outline Level</a:t>
            </a:r>
          </a:p>
          <a:p>
            <a:pPr lvl="4"/>
            <a:r>
              <a:rPr lang="en-GB" altLang="ru-RU" smtClean="0"/>
              <a:t>Sixth Outline Level</a:t>
            </a:r>
          </a:p>
          <a:p>
            <a:pPr lvl="4"/>
            <a:r>
              <a:rPr lang="en-GB" altLang="ru-RU" smtClean="0"/>
              <a:t>Seventh Outline Level</a:t>
            </a:r>
          </a:p>
          <a:p>
            <a:pPr lvl="4"/>
            <a:r>
              <a:rPr lang="en-GB" altLang="ru-RU" smtClean="0"/>
              <a:t>Eighth Outline Level</a:t>
            </a:r>
          </a:p>
          <a:p>
            <a:pPr lvl="4"/>
            <a:r>
              <a:rPr lang="en-GB" altLang="ru-RU" smtClean="0"/>
              <a:t>Ninth Outline Level</a:t>
            </a:r>
          </a:p>
        </p:txBody>
      </p:sp>
      <p:sp>
        <p:nvSpPr>
          <p:cNvPr id="1030" name="Text Box 5"/>
          <p:cNvSpPr txBox="1">
            <a:spLocks noChangeArrowheads="1"/>
          </p:cNvSpPr>
          <p:nvPr/>
        </p:nvSpPr>
        <p:spPr bwMode="auto">
          <a:xfrm>
            <a:off x="5292725" y="6092825"/>
            <a:ext cx="2087563" cy="649288"/>
          </a:xfrm>
          <a:prstGeom prst="rect">
            <a:avLst/>
          </a:prstGeom>
          <a:no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SzPct val="100000"/>
              <a:buFont typeface="Times New Roman" panose="02020603050405020304" pitchFamily="18" charset="0"/>
              <a:buNone/>
              <a:defRPr/>
            </a:pPr>
            <a:endParaRPr lang="ru-RU" altLang="ru-RU" smtClean="0">
              <a:solidFill>
                <a:schemeClr val="bg1"/>
              </a:solidFill>
            </a:endParaRPr>
          </a:p>
        </p:txBody>
      </p:sp>
      <p:sp>
        <p:nvSpPr>
          <p:cNvPr id="2" name="Rectangle 6"/>
          <p:cNvSpPr>
            <a:spLocks noGrp="1" noChangeArrowheads="1"/>
          </p:cNvSpPr>
          <p:nvPr>
            <p:ph type="sldNum"/>
          </p:nvPr>
        </p:nvSpPr>
        <p:spPr bwMode="auto">
          <a:xfrm>
            <a:off x="7740650" y="6245225"/>
            <a:ext cx="94138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SzPct val="100000"/>
              <a:defRPr>
                <a:solidFill>
                  <a:schemeClr val="bg1"/>
                </a:solidFill>
                <a:latin typeface="Arial" panose="020B0604020202020204" pitchFamily="34" charset="0"/>
                <a:cs typeface="Arial" panose="020B0604020202020204" pitchFamily="34" charset="0"/>
              </a:defRPr>
            </a:lvl1pPr>
          </a:lstStyle>
          <a:p>
            <a:pPr>
              <a:defRPr/>
            </a:pPr>
            <a:fld id="{882CA7BB-CECC-4308-9C78-5F8175C1DA85}" type="slidenum">
              <a:rPr lang="en-GB" altLang="ru-RU"/>
              <a:pPr>
                <a:defRPr/>
              </a:pPr>
              <a:t>‹#›</a:t>
            </a:fld>
            <a:endParaRPr lang="en-GB" altLang="ru-RU"/>
          </a:p>
        </p:txBody>
      </p:sp>
      <p:sp>
        <p:nvSpPr>
          <p:cNvPr id="1032" name="Rectangle 7"/>
          <p:cNvSpPr>
            <a:spLocks noChangeArrowheads="1"/>
          </p:cNvSpPr>
          <p:nvPr/>
        </p:nvSpPr>
        <p:spPr bwMode="auto">
          <a:xfrm>
            <a:off x="0" y="3067050"/>
            <a:ext cx="9144000" cy="1588"/>
          </a:xfrm>
          <a:prstGeom prst="rect">
            <a:avLst/>
          </a:prstGeom>
          <a:no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SzPct val="100000"/>
              <a:buFont typeface="Times New Roman" panose="02020603050405020304" pitchFamily="18" charset="0"/>
              <a:buNone/>
              <a:defRPr/>
            </a:pPr>
            <a:endParaRPr lang="ru-RU" altLang="ru-RU" smtClean="0">
              <a:solidFill>
                <a:schemeClr val="bg1"/>
              </a:solidFill>
            </a:endParaRPr>
          </a:p>
        </p:txBody>
      </p:sp>
      <p:pic>
        <p:nvPicPr>
          <p:cNvPr id="1033" name="Picture 8"/>
          <p:cNvPicPr>
            <a:picLocks noChangeAspect="1" noChangeArrowheads="1"/>
          </p:cNvPicPr>
          <p:nvPr/>
        </p:nvPicPr>
        <p:blipFill>
          <a:blip r:embed="rId23"/>
          <a:srcRect/>
          <a:stretch>
            <a:fillRect/>
          </a:stretch>
        </p:blipFill>
        <p:spPr bwMode="auto">
          <a:xfrm>
            <a:off x="4138613" y="6021388"/>
            <a:ext cx="863600" cy="749300"/>
          </a:xfrm>
          <a:prstGeom prst="rect">
            <a:avLst/>
          </a:prstGeom>
          <a:noFill/>
          <a:ln w="9525">
            <a:noFill/>
            <a:miter lim="800000"/>
            <a:headEnd/>
            <a:tailEnd/>
          </a:ln>
        </p:spPr>
      </p:pic>
      <p:sp>
        <p:nvSpPr>
          <p:cNvPr id="1034" name="Rectangle 9"/>
          <p:cNvSpPr>
            <a:spLocks noChangeArrowheads="1"/>
          </p:cNvSpPr>
          <p:nvPr/>
        </p:nvSpPr>
        <p:spPr bwMode="auto">
          <a:xfrm>
            <a:off x="7938" y="0"/>
            <a:ext cx="9131300" cy="150813"/>
          </a:xfrm>
          <a:prstGeom prst="rect">
            <a:avLst/>
          </a:prstGeom>
          <a:solidFill>
            <a:srgbClr val="9D2B3C"/>
          </a:solidFill>
          <a:ln w="12600">
            <a:solidFill>
              <a:srgbClr val="80808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SzPct val="100000"/>
              <a:buFont typeface="Times New Roman" panose="02020603050405020304" pitchFamily="18" charset="0"/>
              <a:buNone/>
              <a:defRPr/>
            </a:pPr>
            <a:endParaRPr lang="ru-RU" altLang="ru-RU" smtClean="0">
              <a:solidFill>
                <a:schemeClr val="bg1"/>
              </a:solidFill>
            </a:endParaRPr>
          </a:p>
        </p:txBody>
      </p:sp>
      <p:sp>
        <p:nvSpPr>
          <p:cNvPr id="1035" name="Line 10"/>
          <p:cNvSpPr>
            <a:spLocks noChangeShapeType="1"/>
          </p:cNvSpPr>
          <p:nvPr/>
        </p:nvSpPr>
        <p:spPr bwMode="auto">
          <a:xfrm>
            <a:off x="3175" y="5964238"/>
            <a:ext cx="9136063" cy="1587"/>
          </a:xfrm>
          <a:prstGeom prst="line">
            <a:avLst/>
          </a:prstGeom>
          <a:noFill/>
          <a:ln w="9360">
            <a:solidFill>
              <a:srgbClr val="808080"/>
            </a:solidFill>
            <a:miter lim="800000"/>
            <a:headEnd/>
            <a:tailEnd/>
          </a:ln>
          <a:extLst/>
        </p:spPr>
        <p:txBody>
          <a:bodyPr/>
          <a:lstStyle/>
          <a:p>
            <a:pPr eaLnBrk="0" hangingPunct="0">
              <a:defRPr/>
            </a:pPr>
            <a:endParaRPr lang="ru-RU">
              <a:latin typeface="Arial" panose="020B0604020202020204" pitchFamily="34" charset="0"/>
              <a:cs typeface="Arial" panose="020B0604020202020204" pitchFamily="34" charset="0"/>
            </a:endParaRPr>
          </a:p>
        </p:txBody>
      </p:sp>
      <p:sp>
        <p:nvSpPr>
          <p:cNvPr id="1036" name="Line 11"/>
          <p:cNvSpPr>
            <a:spLocks noChangeShapeType="1"/>
          </p:cNvSpPr>
          <p:nvPr/>
        </p:nvSpPr>
        <p:spPr bwMode="auto">
          <a:xfrm>
            <a:off x="-3175" y="200025"/>
            <a:ext cx="9136063" cy="1588"/>
          </a:xfrm>
          <a:prstGeom prst="line">
            <a:avLst/>
          </a:prstGeom>
          <a:noFill/>
          <a:ln w="3240">
            <a:solidFill>
              <a:srgbClr val="808080"/>
            </a:solidFill>
            <a:miter lim="800000"/>
            <a:headEnd/>
            <a:tailEnd/>
          </a:ln>
          <a:extLst/>
        </p:spPr>
        <p:txBody>
          <a:bodyPr/>
          <a:lstStyle/>
          <a:p>
            <a:pPr eaLnBrk="0" hangingPunct="0">
              <a:defRPr/>
            </a:pPr>
            <a:endParaRPr lang="ru-RU">
              <a:latin typeface="Arial" panose="020B0604020202020204" pitchFamily="34" charset="0"/>
              <a:cs typeface="Arial" panose="020B0604020202020204" pitchFamily="34" charset="0"/>
            </a:endParaRPr>
          </a:p>
        </p:txBody>
      </p:sp>
      <p:sp>
        <p:nvSpPr>
          <p:cNvPr id="1037" name="Line 12"/>
          <p:cNvSpPr>
            <a:spLocks noChangeShapeType="1"/>
          </p:cNvSpPr>
          <p:nvPr/>
        </p:nvSpPr>
        <p:spPr bwMode="auto">
          <a:xfrm>
            <a:off x="7938" y="5984875"/>
            <a:ext cx="9136062" cy="1588"/>
          </a:xfrm>
          <a:prstGeom prst="line">
            <a:avLst/>
          </a:prstGeom>
          <a:noFill/>
          <a:ln w="31680">
            <a:solidFill>
              <a:srgbClr val="FFFFFF"/>
            </a:solidFill>
            <a:miter lim="800000"/>
            <a:headEnd/>
            <a:tailEnd/>
          </a:ln>
          <a:extLst/>
        </p:spPr>
        <p:txBody>
          <a:bodyPr/>
          <a:lstStyle/>
          <a:p>
            <a:pPr eaLnBrk="0" hangingPunct="0">
              <a:defRPr/>
            </a:pPr>
            <a:endParaRPr lang="ru-RU">
              <a:latin typeface="Arial" panose="020B0604020202020204" pitchFamily="34" charset="0"/>
              <a:cs typeface="Arial" panose="020B0604020202020204" pitchFamily="34" charset="0"/>
            </a:endParaRPr>
          </a:p>
        </p:txBody>
      </p:sp>
      <p:sp>
        <p:nvSpPr>
          <p:cNvPr id="1038" name="Text Box 13"/>
          <p:cNvSpPr txBox="1">
            <a:spLocks noChangeArrowheads="1"/>
          </p:cNvSpPr>
          <p:nvPr/>
        </p:nvSpPr>
        <p:spPr bwMode="auto">
          <a:xfrm>
            <a:off x="179388" y="6092825"/>
            <a:ext cx="3960812" cy="733425"/>
          </a:xfrm>
          <a:prstGeom prst="rect">
            <a:avLst/>
          </a:prstGeom>
          <a:noFill/>
          <a:ln>
            <a:noFill/>
          </a:ln>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a:buSzPct val="100000"/>
              <a:defRPr/>
            </a:pPr>
            <a:r>
              <a:rPr lang="ru-RU" altLang="ru-RU" sz="1400" b="1" i="1" dirty="0" smtClean="0">
                <a:solidFill>
                  <a:srgbClr val="FFFFFF"/>
                </a:solidFill>
              </a:rPr>
              <a:t>Федеральная служба по ветеринарному и фитосанитарному надзору (Россельхознадзор)</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601A24"/>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601A24"/>
          </a:solidFill>
          <a:latin typeface="Arial" pitchFamily="34"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601A24"/>
          </a:solidFill>
          <a:latin typeface="Arial" pitchFamily="34"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601A24"/>
          </a:solidFill>
          <a:latin typeface="Arial" pitchFamily="34"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601A24"/>
          </a:solidFill>
          <a:latin typeface="Arial" pitchFamily="34" charset="0"/>
        </a:defRPr>
      </a:lvl5pPr>
      <a:lvl6pPr marL="457200" algn="ctr" defTabSz="449263" rtl="0" fontAlgn="base">
        <a:spcBef>
          <a:spcPct val="0"/>
        </a:spcBef>
        <a:spcAft>
          <a:spcPct val="0"/>
        </a:spcAft>
        <a:buClr>
          <a:srgbClr val="000000"/>
        </a:buClr>
        <a:buSzPct val="100000"/>
        <a:buFont typeface="Times New Roman" pitchFamily="18" charset="0"/>
        <a:defRPr sz="4400">
          <a:solidFill>
            <a:srgbClr val="601A24"/>
          </a:solidFill>
          <a:latin typeface="Arial" pitchFamily="34" charset="0"/>
        </a:defRPr>
      </a:lvl6pPr>
      <a:lvl7pPr marL="914400" algn="ctr" defTabSz="449263" rtl="0" fontAlgn="base">
        <a:spcBef>
          <a:spcPct val="0"/>
        </a:spcBef>
        <a:spcAft>
          <a:spcPct val="0"/>
        </a:spcAft>
        <a:buClr>
          <a:srgbClr val="000000"/>
        </a:buClr>
        <a:buSzPct val="100000"/>
        <a:buFont typeface="Times New Roman" pitchFamily="18" charset="0"/>
        <a:defRPr sz="4400">
          <a:solidFill>
            <a:srgbClr val="601A24"/>
          </a:solidFill>
          <a:latin typeface="Arial" pitchFamily="34" charset="0"/>
        </a:defRPr>
      </a:lvl7pPr>
      <a:lvl8pPr marL="1371600" algn="ctr" defTabSz="449263" rtl="0" fontAlgn="base">
        <a:spcBef>
          <a:spcPct val="0"/>
        </a:spcBef>
        <a:spcAft>
          <a:spcPct val="0"/>
        </a:spcAft>
        <a:buClr>
          <a:srgbClr val="000000"/>
        </a:buClr>
        <a:buSzPct val="100000"/>
        <a:buFont typeface="Times New Roman" pitchFamily="18" charset="0"/>
        <a:defRPr sz="4400">
          <a:solidFill>
            <a:srgbClr val="601A24"/>
          </a:solidFill>
          <a:latin typeface="Arial" pitchFamily="34" charset="0"/>
        </a:defRPr>
      </a:lvl8pPr>
      <a:lvl9pPr marL="1828800" algn="ctr" defTabSz="449263" rtl="0" fontAlgn="base">
        <a:spcBef>
          <a:spcPct val="0"/>
        </a:spcBef>
        <a:spcAft>
          <a:spcPct val="0"/>
        </a:spcAft>
        <a:buClr>
          <a:srgbClr val="000000"/>
        </a:buClr>
        <a:buSzPct val="100000"/>
        <a:buFont typeface="Times New Roman" pitchFamily="18" charset="0"/>
        <a:defRPr sz="4400">
          <a:solidFill>
            <a:srgbClr val="601A24"/>
          </a:solidFill>
          <a:latin typeface="Arial"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601A24"/>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601A24"/>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601A24"/>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601A24"/>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601A24"/>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601A24"/>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601A24"/>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601A24"/>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601A24"/>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ctrTitle"/>
          </p:nvPr>
        </p:nvSpPr>
        <p:spPr>
          <a:xfrm>
            <a:off x="0" y="836613"/>
            <a:ext cx="9144000" cy="1871662"/>
          </a:xfrm>
        </p:spPr>
        <p:txBody>
          <a:bodyPr/>
          <a:lstStyle/>
          <a:p>
            <a:r>
              <a:rPr lang="ru-RU" sz="3600" b="1" i="1" dirty="0"/>
              <a:t>Аналитические модули </a:t>
            </a:r>
            <a:r>
              <a:rPr lang="ru-RU" sz="3600" b="1" i="1" dirty="0" err="1"/>
              <a:t>ВетИС</a:t>
            </a:r>
            <a:r>
              <a:rPr lang="ru-RU" sz="3600" b="1" i="1" dirty="0"/>
              <a:t>: проблемы и перспективы развития</a:t>
            </a:r>
            <a:endParaRPr lang="ru-RU" sz="3600" dirty="0"/>
          </a:p>
        </p:txBody>
      </p:sp>
      <p:sp>
        <p:nvSpPr>
          <p:cNvPr id="24578" name="Номер слайда 1"/>
          <p:cNvSpPr>
            <a:spLocks noGrp="1"/>
          </p:cNvSpPr>
          <p:nvPr>
            <p:ph type="sldNum" sz="quarter" idx="10"/>
          </p:nvPr>
        </p:nvSpPr>
        <p:spPr>
          <a:xfrm>
            <a:off x="8172450" y="6308725"/>
            <a:ext cx="725488" cy="360363"/>
          </a:xfrm>
          <a:noFill/>
        </p:spPr>
        <p:txBody>
          <a:bodyPr/>
          <a:lstStyle/>
          <a:p>
            <a:pPr algn="r"/>
            <a:fld id="{5AEB54A3-B6AB-4588-AACD-61276E1C58A1}" type="slidenum">
              <a:rPr lang="en-GB" altLang="ru-RU" i="1" smtClean="0">
                <a:latin typeface="Arial" charset="0"/>
                <a:cs typeface="Arial" charset="0"/>
              </a:rPr>
              <a:pPr algn="r"/>
              <a:t>1</a:t>
            </a:fld>
            <a:endParaRPr lang="en-GB" altLang="ru-RU" i="1" smtClean="0">
              <a:latin typeface="Arial" charset="0"/>
              <a:cs typeface="Arial" charset="0"/>
            </a:endParaRPr>
          </a:p>
        </p:txBody>
      </p:sp>
      <p:pic>
        <p:nvPicPr>
          <p:cNvPr id="5" name="Picture 3" descr="C:\Users\kuznetsov-an-120808\Desktop\rotate.jpg"/>
          <p:cNvPicPr>
            <a:picLocks noChangeAspect="1" noChangeArrowheads="1"/>
          </p:cNvPicPr>
          <p:nvPr/>
        </p:nvPicPr>
        <p:blipFill>
          <a:blip r:embed="rId2"/>
          <a:srcRect t="8177" b="-2219"/>
          <a:stretch>
            <a:fillRect/>
          </a:stretch>
        </p:blipFill>
        <p:spPr bwMode="auto">
          <a:xfrm>
            <a:off x="3635896" y="2708920"/>
            <a:ext cx="1760538" cy="1655762"/>
          </a:xfrm>
          <a:prstGeom prst="rect">
            <a:avLst/>
          </a:prstGeom>
          <a:noFill/>
          <a:ln w="34925">
            <a:solidFill>
              <a:srgbClr val="FFC0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10</a:t>
            </a:fld>
            <a:endParaRPr lang="en-GB" altLang="ru-RU"/>
          </a:p>
        </p:txBody>
      </p:sp>
      <p:sp>
        <p:nvSpPr>
          <p:cNvPr id="3" name="TextShape 1"/>
          <p:cNvSpPr txBox="1">
            <a:spLocks noChangeArrowheads="1"/>
          </p:cNvSpPr>
          <p:nvPr/>
        </p:nvSpPr>
        <p:spPr bwMode="auto">
          <a:xfrm>
            <a:off x="0" y="152400"/>
            <a:ext cx="8964613" cy="900335"/>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органам </a:t>
            </a:r>
            <a:r>
              <a:rPr lang="ru-RU" sz="3200" b="1" dirty="0" err="1">
                <a:solidFill>
                  <a:srgbClr val="601A24"/>
                </a:solidFill>
              </a:rPr>
              <a:t>госвласти</a:t>
            </a:r>
            <a:r>
              <a:rPr lang="ru-RU" sz="3200" b="1" dirty="0">
                <a:solidFill>
                  <a:srgbClr val="601A24"/>
                </a:solidFill>
              </a:rPr>
              <a:t> в области ветнадзора</a:t>
            </a:r>
            <a:endParaRPr lang="ru-RU" sz="3200" dirty="0">
              <a:solidFill>
                <a:srgbClr val="601A24"/>
              </a:solidFill>
            </a:endParaRPr>
          </a:p>
        </p:txBody>
      </p:sp>
      <p:sp>
        <p:nvSpPr>
          <p:cNvPr id="4" name="Прямоугольник 3"/>
          <p:cNvSpPr/>
          <p:nvPr/>
        </p:nvSpPr>
        <p:spPr>
          <a:xfrm>
            <a:off x="179637" y="1091409"/>
            <a:ext cx="8784976" cy="4893647"/>
          </a:xfrm>
          <a:prstGeom prst="rect">
            <a:avLst/>
          </a:prstGeom>
        </p:spPr>
        <p:txBody>
          <a:bodyPr wrap="square">
            <a:spAutoFit/>
          </a:bodyPr>
          <a:lstStyle/>
          <a:p>
            <a:r>
              <a:rPr lang="ru-RU" sz="1200" b="1" dirty="0" smtClean="0">
                <a:solidFill>
                  <a:srgbClr val="601A24"/>
                </a:solidFill>
              </a:rPr>
              <a:t>Модуль </a:t>
            </a:r>
            <a:r>
              <a:rPr lang="ru-RU" sz="1200" b="1" dirty="0">
                <a:solidFill>
                  <a:srgbClr val="601A24"/>
                </a:solidFill>
              </a:rPr>
              <a:t>выявления подозрительных площадок, где происходит оформление </a:t>
            </a:r>
            <a:r>
              <a:rPr lang="ru-RU" sz="1200" b="1" dirty="0" err="1">
                <a:solidFill>
                  <a:srgbClr val="601A24"/>
                </a:solidFill>
              </a:rPr>
              <a:t>эВСД</a:t>
            </a:r>
            <a:endParaRPr lang="ru-RU" sz="1200" dirty="0">
              <a:solidFill>
                <a:srgbClr val="601A24"/>
              </a:solidFill>
            </a:endParaRPr>
          </a:p>
          <a:p>
            <a:r>
              <a:rPr lang="ru-RU" sz="1200" dirty="0">
                <a:solidFill>
                  <a:srgbClr val="601A24"/>
                </a:solidFill>
              </a:rPr>
              <a:t>Модуль должен представлять в табличном виде характеристику площадки (набора площадок), где выявляются следующие процессы:</a:t>
            </a:r>
          </a:p>
          <a:p>
            <a:r>
              <a:rPr lang="ru-RU" sz="1200" dirty="0">
                <a:solidFill>
                  <a:srgbClr val="601A24"/>
                </a:solidFill>
              </a:rPr>
              <a:t>- слишком частое использование инвентаризации (по умолчанию – 1 факт на 10 поступивших на площадку транспортных партий),</a:t>
            </a:r>
          </a:p>
          <a:p>
            <a:r>
              <a:rPr lang="ru-RU" sz="1200" dirty="0">
                <a:solidFill>
                  <a:srgbClr val="601A24"/>
                </a:solidFill>
              </a:rPr>
              <a:t>- использование инвентаризации, в результате которого ПТ регулярно исчезает или регулярно появляется (по умолчанию ставятся &gt;+7% или &lt;-7% по массе за последние 365 дней),</a:t>
            </a:r>
          </a:p>
          <a:p>
            <a:r>
              <a:rPr lang="ru-RU" sz="1200" dirty="0">
                <a:solidFill>
                  <a:srgbClr val="601A24"/>
                </a:solidFill>
              </a:rPr>
              <a:t>- поступление на площадку фальсифицированных партий ПТ с частотой выше заданной (по умолчанию в качестве заданной ставится средняя частота по российской Федерации по данному типу ПТ),</a:t>
            </a:r>
          </a:p>
          <a:p>
            <a:r>
              <a:rPr lang="ru-RU" sz="1200" dirty="0">
                <a:solidFill>
                  <a:srgbClr val="601A24"/>
                </a:solidFill>
              </a:rPr>
              <a:t>- поступление на площадку партий ПТ, не соответствующих установленным требованиям по безопасности, с частотой выше заданной (по умолчанию в качестве заданной ставится средняя частота по российской Федерации по данному типу ПТ),</a:t>
            </a:r>
          </a:p>
          <a:p>
            <a:r>
              <a:rPr lang="ru-RU" sz="1200" dirty="0">
                <a:solidFill>
                  <a:srgbClr val="601A24"/>
                </a:solidFill>
              </a:rPr>
              <a:t>- поступление на площадку партий ПТ от производителей ПТ, имеющий низкий рейтинг по фальсификации (по умолчанию ставится среднероссийский уровень поступления ПТ от производителей, находящихся в серой, красной и желтой зонах),</a:t>
            </a:r>
          </a:p>
          <a:p>
            <a:r>
              <a:rPr lang="ru-RU" sz="1200" dirty="0">
                <a:solidFill>
                  <a:srgbClr val="601A24"/>
                </a:solidFill>
              </a:rPr>
              <a:t>- поступление на площадку партий ПТ от производителей ПТ, имеющий низкий рейтинг по безопасности (по умолчанию ставится среднероссийский уровень поступления ПТ от производителей, находящихся в серой, красной и желтой зонах),</a:t>
            </a:r>
          </a:p>
          <a:p>
            <a:r>
              <a:rPr lang="ru-RU" sz="1200" dirty="0">
                <a:solidFill>
                  <a:srgbClr val="601A24"/>
                </a:solidFill>
              </a:rPr>
              <a:t>- поступление на площадку партий ПТ от поставщиков (не являющихся производителями) ПТ, имеющий низкий рейтинг по фальсификации (по умолчанию ставится среднероссийский уровень поступления ПТ от производителей, находящихся в серой, красной и желтой зонах),</a:t>
            </a:r>
          </a:p>
          <a:p>
            <a:r>
              <a:rPr lang="ru-RU" sz="1200" dirty="0">
                <a:solidFill>
                  <a:srgbClr val="601A24"/>
                </a:solidFill>
              </a:rPr>
              <a:t>- поступление на площадку партий ПТ от поставщиков (не являющихся производителями) ПТ, имеющий низкий рейтинг по безопасности (по умолчанию ставится среднероссийский уровень поступления ПТ от производителей, находящихся в серой, красной и желтой зонах).</a:t>
            </a:r>
          </a:p>
          <a:p>
            <a:r>
              <a:rPr lang="ru-RU" sz="1200" dirty="0">
                <a:solidFill>
                  <a:srgbClr val="601A24"/>
                </a:solidFill>
              </a:rPr>
              <a:t>Модуль должен позволять производить индивидуальную настройку по иным показателям, фиксируемым в системе (компартмент производителя и поставщика, происхождение продукции из неблагополучных регионов, </a:t>
            </a:r>
            <a:r>
              <a:rPr lang="en-US" sz="1200" dirty="0" err="1">
                <a:solidFill>
                  <a:srgbClr val="601A24"/>
                </a:solidFill>
              </a:rPr>
              <a:t>etc</a:t>
            </a:r>
            <a:r>
              <a:rPr lang="ru-RU" sz="1200" dirty="0" smtClean="0">
                <a:solidFill>
                  <a:srgbClr val="601A24"/>
                </a:solidFill>
              </a:rPr>
              <a:t>),.</a:t>
            </a:r>
            <a:endParaRPr lang="ru-RU" sz="1200" dirty="0">
              <a:solidFill>
                <a:srgbClr val="601A24"/>
              </a:solidFill>
            </a:endParaRPr>
          </a:p>
        </p:txBody>
      </p:sp>
    </p:spTree>
    <p:extLst>
      <p:ext uri="{BB962C8B-B14F-4D97-AF65-F5344CB8AC3E}">
        <p14:creationId xmlns:p14="http://schemas.microsoft.com/office/powerpoint/2010/main" val="372590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11</a:t>
            </a:fld>
            <a:endParaRPr lang="en-GB" altLang="ru-RU"/>
          </a:p>
        </p:txBody>
      </p:sp>
      <p:sp>
        <p:nvSpPr>
          <p:cNvPr id="3" name="TextShape 1"/>
          <p:cNvSpPr txBox="1">
            <a:spLocks noChangeArrowheads="1"/>
          </p:cNvSpPr>
          <p:nvPr/>
        </p:nvSpPr>
        <p:spPr bwMode="auto">
          <a:xfrm>
            <a:off x="0" y="152400"/>
            <a:ext cx="8964613" cy="900335"/>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органам </a:t>
            </a:r>
            <a:r>
              <a:rPr lang="ru-RU" sz="3200" b="1" dirty="0" err="1">
                <a:solidFill>
                  <a:srgbClr val="601A24"/>
                </a:solidFill>
              </a:rPr>
              <a:t>госвласти</a:t>
            </a:r>
            <a:r>
              <a:rPr lang="ru-RU" sz="3200" b="1" dirty="0">
                <a:solidFill>
                  <a:srgbClr val="601A24"/>
                </a:solidFill>
              </a:rPr>
              <a:t> в области ветнадзора</a:t>
            </a:r>
            <a:endParaRPr lang="ru-RU" sz="3200" dirty="0">
              <a:solidFill>
                <a:srgbClr val="601A24"/>
              </a:solidFill>
            </a:endParaRPr>
          </a:p>
        </p:txBody>
      </p:sp>
      <p:sp>
        <p:nvSpPr>
          <p:cNvPr id="4" name="Прямоугольник 3"/>
          <p:cNvSpPr/>
          <p:nvPr/>
        </p:nvSpPr>
        <p:spPr>
          <a:xfrm>
            <a:off x="107504" y="1052735"/>
            <a:ext cx="9036496" cy="4893647"/>
          </a:xfrm>
          <a:prstGeom prst="rect">
            <a:avLst/>
          </a:prstGeom>
        </p:spPr>
        <p:txBody>
          <a:bodyPr wrap="square">
            <a:spAutoFit/>
          </a:bodyPr>
          <a:lstStyle/>
          <a:p>
            <a:r>
              <a:rPr lang="ru-RU" sz="1200" b="1" dirty="0" smtClean="0">
                <a:solidFill>
                  <a:srgbClr val="601A24"/>
                </a:solidFill>
              </a:rPr>
              <a:t>Модуль </a:t>
            </a:r>
            <a:r>
              <a:rPr lang="ru-RU" sz="1200" b="1" dirty="0">
                <a:solidFill>
                  <a:srgbClr val="601A24"/>
                </a:solidFill>
              </a:rPr>
              <a:t>характеристики производящих оформление </a:t>
            </a:r>
            <a:r>
              <a:rPr lang="ru-RU" sz="1200" b="1" dirty="0" err="1">
                <a:solidFill>
                  <a:srgbClr val="601A24"/>
                </a:solidFill>
              </a:rPr>
              <a:t>эВСД</a:t>
            </a:r>
            <a:r>
              <a:rPr lang="ru-RU" sz="1200" b="1" dirty="0">
                <a:solidFill>
                  <a:srgbClr val="601A24"/>
                </a:solidFill>
              </a:rPr>
              <a:t> лиц</a:t>
            </a:r>
            <a:endParaRPr lang="ru-RU" sz="1200" dirty="0">
              <a:solidFill>
                <a:srgbClr val="601A24"/>
              </a:solidFill>
            </a:endParaRPr>
          </a:p>
          <a:p>
            <a:r>
              <a:rPr lang="ru-RU" sz="1200" dirty="0">
                <a:solidFill>
                  <a:srgbClr val="601A24"/>
                </a:solidFill>
              </a:rPr>
              <a:t>- ФРН пользователя ФГИС Меркурий,</a:t>
            </a:r>
          </a:p>
          <a:p>
            <a:r>
              <a:rPr lang="ru-RU" sz="1200" dirty="0">
                <a:solidFill>
                  <a:srgbClr val="601A24"/>
                </a:solidFill>
              </a:rPr>
              <a:t>- ФИО,</a:t>
            </a:r>
          </a:p>
          <a:p>
            <a:r>
              <a:rPr lang="ru-RU" sz="1200" dirty="0">
                <a:solidFill>
                  <a:srgbClr val="601A24"/>
                </a:solidFill>
              </a:rPr>
              <a:t>- тип (уполномоченное лицо, аттестованный специалист, сотрудник </a:t>
            </a:r>
            <a:r>
              <a:rPr lang="ru-RU" sz="1200" dirty="0" err="1">
                <a:solidFill>
                  <a:srgbClr val="601A24"/>
                </a:solidFill>
              </a:rPr>
              <a:t>госветслужбы</a:t>
            </a:r>
            <a:r>
              <a:rPr lang="ru-RU" sz="1200" dirty="0">
                <a:solidFill>
                  <a:srgbClr val="601A24"/>
                </a:solidFill>
              </a:rPr>
              <a:t>),</a:t>
            </a:r>
          </a:p>
          <a:p>
            <a:r>
              <a:rPr lang="ru-RU" sz="1200" dirty="0">
                <a:solidFill>
                  <a:srgbClr val="601A24"/>
                </a:solidFill>
              </a:rPr>
              <a:t>- зона обслуживания,</a:t>
            </a:r>
          </a:p>
          <a:p>
            <a:r>
              <a:rPr lang="ru-RU" sz="1200" dirty="0">
                <a:solidFill>
                  <a:srgbClr val="601A24"/>
                </a:solidFill>
              </a:rPr>
              <a:t>- таблица типов сертифицируемых ПТ,</a:t>
            </a:r>
          </a:p>
          <a:p>
            <a:r>
              <a:rPr lang="ru-RU" sz="1200" dirty="0">
                <a:solidFill>
                  <a:srgbClr val="601A24"/>
                </a:solidFill>
              </a:rPr>
              <a:t>- частота аннулирования данным пользователем оформленных </a:t>
            </a:r>
            <a:r>
              <a:rPr lang="ru-RU" sz="1200" dirty="0" err="1">
                <a:solidFill>
                  <a:srgbClr val="601A24"/>
                </a:solidFill>
              </a:rPr>
              <a:t>эВСД</a:t>
            </a:r>
            <a:r>
              <a:rPr lang="ru-RU" sz="1200" dirty="0">
                <a:solidFill>
                  <a:srgbClr val="601A24"/>
                </a:solidFill>
              </a:rPr>
              <a:t>,</a:t>
            </a:r>
          </a:p>
          <a:p>
            <a:r>
              <a:rPr lang="ru-RU" sz="1200" dirty="0">
                <a:solidFill>
                  <a:srgbClr val="601A24"/>
                </a:solidFill>
              </a:rPr>
              <a:t>- частота аннулирования данным пользователем оформляемых </a:t>
            </a:r>
            <a:r>
              <a:rPr lang="ru-RU" sz="1200" dirty="0" err="1">
                <a:solidFill>
                  <a:srgbClr val="601A24"/>
                </a:solidFill>
              </a:rPr>
              <a:t>эВСД</a:t>
            </a:r>
            <a:r>
              <a:rPr lang="ru-RU" sz="1200" dirty="0">
                <a:solidFill>
                  <a:srgbClr val="601A24"/>
                </a:solidFill>
              </a:rPr>
              <a:t>,</a:t>
            </a:r>
          </a:p>
          <a:p>
            <a:r>
              <a:rPr lang="ru-RU" sz="1200" dirty="0">
                <a:solidFill>
                  <a:srgbClr val="601A24"/>
                </a:solidFill>
              </a:rPr>
              <a:t>- частота ошибок в оформлении </a:t>
            </a:r>
            <a:r>
              <a:rPr lang="ru-RU" sz="1200" dirty="0" err="1">
                <a:solidFill>
                  <a:srgbClr val="601A24"/>
                </a:solidFill>
              </a:rPr>
              <a:t>эВСД</a:t>
            </a:r>
            <a:r>
              <a:rPr lang="ru-RU" sz="1200" dirty="0">
                <a:solidFill>
                  <a:srgbClr val="601A24"/>
                </a:solidFill>
              </a:rPr>
              <a:t>, выявленная иными пользователями,</a:t>
            </a:r>
          </a:p>
          <a:p>
            <a:r>
              <a:rPr lang="ru-RU" sz="1200" dirty="0">
                <a:solidFill>
                  <a:srgbClr val="601A24"/>
                </a:solidFill>
              </a:rPr>
              <a:t>- количество оформленных за установленный период </a:t>
            </a:r>
            <a:r>
              <a:rPr lang="ru-RU" sz="1200" dirty="0" err="1">
                <a:solidFill>
                  <a:srgbClr val="601A24"/>
                </a:solidFill>
              </a:rPr>
              <a:t>эВСД</a:t>
            </a:r>
            <a:r>
              <a:rPr lang="ru-RU" sz="1200" dirty="0">
                <a:solidFill>
                  <a:srgbClr val="601A24"/>
                </a:solidFill>
              </a:rPr>
              <a:t> (по умолчанию устанавливается за прошедшие 28 дней).</a:t>
            </a:r>
          </a:p>
          <a:p>
            <a:r>
              <a:rPr lang="ru-RU" sz="1200" b="1" dirty="0">
                <a:solidFill>
                  <a:srgbClr val="601A24"/>
                </a:solidFill>
              </a:rPr>
              <a:t>Модуль выявления подозрительных производящих оформление </a:t>
            </a:r>
            <a:r>
              <a:rPr lang="ru-RU" sz="1200" b="1" dirty="0" err="1">
                <a:solidFill>
                  <a:srgbClr val="601A24"/>
                </a:solidFill>
              </a:rPr>
              <a:t>эВСД</a:t>
            </a:r>
            <a:r>
              <a:rPr lang="ru-RU" sz="1200" b="1" dirty="0">
                <a:solidFill>
                  <a:srgbClr val="601A24"/>
                </a:solidFill>
              </a:rPr>
              <a:t> лиц</a:t>
            </a:r>
            <a:endParaRPr lang="ru-RU" sz="1200" dirty="0">
              <a:solidFill>
                <a:srgbClr val="601A24"/>
              </a:solidFill>
            </a:endParaRPr>
          </a:p>
          <a:p>
            <a:r>
              <a:rPr lang="ru-RU" sz="1200" dirty="0">
                <a:solidFill>
                  <a:srgbClr val="601A24"/>
                </a:solidFill>
              </a:rPr>
              <a:t>Модуль должен представлять в табличном виде характеристику деятельности лица, если в ней выявляются следующие процессы:</a:t>
            </a:r>
          </a:p>
          <a:p>
            <a:r>
              <a:rPr lang="ru-RU" sz="1200" dirty="0">
                <a:solidFill>
                  <a:srgbClr val="601A24"/>
                </a:solidFill>
              </a:rPr>
              <a:t>- слишком частое использование инвентаризации (по умолчанию – 1 факт на 10 поступивших на площадку транспортных партий),</a:t>
            </a:r>
          </a:p>
          <a:p>
            <a:r>
              <a:rPr lang="ru-RU" sz="1200" dirty="0">
                <a:solidFill>
                  <a:srgbClr val="601A24"/>
                </a:solidFill>
              </a:rPr>
              <a:t>- использование инвентаризации, в результате которого ПТ регулярно исчезает или регулярно появляется (по умолчанию ставятся &gt;+7% или &lt;-7% по массе за последние 365 дней),</a:t>
            </a:r>
          </a:p>
          <a:p>
            <a:r>
              <a:rPr lang="ru-RU" sz="1200" dirty="0">
                <a:solidFill>
                  <a:srgbClr val="601A24"/>
                </a:solidFill>
              </a:rPr>
              <a:t>- слишком высокая частота аннулирования данным пользователем оформленных </a:t>
            </a:r>
            <a:r>
              <a:rPr lang="ru-RU" sz="1200" dirty="0" err="1">
                <a:solidFill>
                  <a:srgbClr val="601A24"/>
                </a:solidFill>
              </a:rPr>
              <a:t>эВСД</a:t>
            </a:r>
            <a:r>
              <a:rPr lang="ru-RU" sz="1200" dirty="0">
                <a:solidFill>
                  <a:srgbClr val="601A24"/>
                </a:solidFill>
              </a:rPr>
              <a:t> (по умолчанию ставится средний показатель по Российской Федерации за последние 28 дней),</a:t>
            </a:r>
          </a:p>
          <a:p>
            <a:r>
              <a:rPr lang="ru-RU" sz="1200" dirty="0">
                <a:solidFill>
                  <a:srgbClr val="601A24"/>
                </a:solidFill>
              </a:rPr>
              <a:t>- слишком высокая частота аннулирования данным пользователем оформляемых </a:t>
            </a:r>
            <a:r>
              <a:rPr lang="ru-RU" sz="1200" dirty="0" err="1">
                <a:solidFill>
                  <a:srgbClr val="601A24"/>
                </a:solidFill>
              </a:rPr>
              <a:t>эВСД</a:t>
            </a:r>
            <a:r>
              <a:rPr lang="ru-RU" sz="1200" dirty="0">
                <a:solidFill>
                  <a:srgbClr val="601A24"/>
                </a:solidFill>
              </a:rPr>
              <a:t> (по умолчанию ставится средний показатель по Российской Федерации за последние 28 дней),</a:t>
            </a:r>
          </a:p>
          <a:p>
            <a:r>
              <a:rPr lang="ru-RU" sz="1200" dirty="0">
                <a:solidFill>
                  <a:srgbClr val="601A24"/>
                </a:solidFill>
              </a:rPr>
              <a:t>- слишком высокая частота ошибок в оформлении </a:t>
            </a:r>
            <a:r>
              <a:rPr lang="ru-RU" sz="1200" dirty="0" err="1">
                <a:solidFill>
                  <a:srgbClr val="601A24"/>
                </a:solidFill>
              </a:rPr>
              <a:t>эВСД</a:t>
            </a:r>
            <a:r>
              <a:rPr lang="ru-RU" sz="1200" dirty="0">
                <a:solidFill>
                  <a:srgbClr val="601A24"/>
                </a:solidFill>
              </a:rPr>
              <a:t>, выявленная иными пользователями (по умолчанию ставится средний показатель по Российской Федерации за последние 28 дней),</a:t>
            </a:r>
          </a:p>
          <a:p>
            <a:r>
              <a:rPr lang="ru-RU" sz="1200" dirty="0">
                <a:solidFill>
                  <a:srgbClr val="601A24"/>
                </a:solidFill>
              </a:rPr>
              <a:t>- оформление </a:t>
            </a:r>
            <a:r>
              <a:rPr lang="ru-RU" sz="1200" dirty="0" err="1">
                <a:solidFill>
                  <a:srgbClr val="601A24"/>
                </a:solidFill>
              </a:rPr>
              <a:t>эВСД</a:t>
            </a:r>
            <a:r>
              <a:rPr lang="ru-RU" sz="1200" dirty="0">
                <a:solidFill>
                  <a:srgbClr val="601A24"/>
                </a:solidFill>
              </a:rPr>
              <a:t> одновременно на нескольких объектах, не принадлежащих одному собственнику.</a:t>
            </a:r>
          </a:p>
          <a:p>
            <a:r>
              <a:rPr lang="ru-RU" sz="1200" dirty="0">
                <a:solidFill>
                  <a:srgbClr val="601A24"/>
                </a:solidFill>
              </a:rPr>
              <a:t>Модуль должен позволять производить индивидуальную настройку по иным показателям, фиксируемым в системе (компартмент производителя и поставщика, происхождение продукции из неблагополучных регионов, </a:t>
            </a:r>
            <a:r>
              <a:rPr lang="en-US" sz="1200" dirty="0" err="1">
                <a:solidFill>
                  <a:srgbClr val="601A24"/>
                </a:solidFill>
              </a:rPr>
              <a:t>etc</a:t>
            </a:r>
            <a:r>
              <a:rPr lang="ru-RU" sz="1200" dirty="0">
                <a:solidFill>
                  <a:srgbClr val="601A24"/>
                </a:solidFill>
              </a:rPr>
              <a:t>),</a:t>
            </a:r>
          </a:p>
        </p:txBody>
      </p:sp>
    </p:spTree>
    <p:extLst>
      <p:ext uri="{BB962C8B-B14F-4D97-AF65-F5344CB8AC3E}">
        <p14:creationId xmlns:p14="http://schemas.microsoft.com/office/powerpoint/2010/main" val="2181497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12</a:t>
            </a:fld>
            <a:endParaRPr lang="en-GB" altLang="ru-RU"/>
          </a:p>
        </p:txBody>
      </p:sp>
      <p:sp>
        <p:nvSpPr>
          <p:cNvPr id="3" name="TextShape 1"/>
          <p:cNvSpPr txBox="1">
            <a:spLocks noChangeArrowheads="1"/>
          </p:cNvSpPr>
          <p:nvPr/>
        </p:nvSpPr>
        <p:spPr bwMode="auto">
          <a:xfrm>
            <a:off x="0" y="152400"/>
            <a:ext cx="8964613" cy="900335"/>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органам власти региона</a:t>
            </a:r>
          </a:p>
        </p:txBody>
      </p:sp>
      <p:sp>
        <p:nvSpPr>
          <p:cNvPr id="4" name="Прямоугольник 3"/>
          <p:cNvSpPr/>
          <p:nvPr/>
        </p:nvSpPr>
        <p:spPr>
          <a:xfrm>
            <a:off x="107504" y="1052735"/>
            <a:ext cx="9036496" cy="4847481"/>
          </a:xfrm>
          <a:prstGeom prst="rect">
            <a:avLst/>
          </a:prstGeom>
        </p:spPr>
        <p:txBody>
          <a:bodyPr wrap="square">
            <a:spAutoFit/>
          </a:bodyPr>
          <a:lstStyle/>
          <a:p>
            <a:pPr>
              <a:spcAft>
                <a:spcPts val="600"/>
              </a:spcAft>
            </a:pPr>
            <a:r>
              <a:rPr lang="ru-RU" sz="1200" b="1" dirty="0">
                <a:solidFill>
                  <a:srgbClr val="601A24"/>
                </a:solidFill>
              </a:rPr>
              <a:t>Модуль анализа соотношения производства и потребления в регионе</a:t>
            </a:r>
            <a:endParaRPr lang="ru-RU" sz="1200" dirty="0">
              <a:solidFill>
                <a:srgbClr val="601A24"/>
              </a:solidFill>
            </a:endParaRPr>
          </a:p>
          <a:p>
            <a:pPr>
              <a:spcAft>
                <a:spcPts val="600"/>
              </a:spcAft>
            </a:pPr>
            <a:r>
              <a:rPr lang="ru-RU" sz="1200" dirty="0">
                <a:solidFill>
                  <a:srgbClr val="601A24"/>
                </a:solidFill>
              </a:rPr>
              <a:t>Модуль должен обеспечивать по любому ПТ или набору ПТ построение соотношения производства в регионе, потребления в регионе.</a:t>
            </a:r>
          </a:p>
          <a:p>
            <a:pPr>
              <a:spcAft>
                <a:spcPts val="600"/>
              </a:spcAft>
            </a:pPr>
            <a:r>
              <a:rPr lang="ru-RU" sz="1200" b="1" dirty="0">
                <a:solidFill>
                  <a:srgbClr val="601A24"/>
                </a:solidFill>
              </a:rPr>
              <a:t>Модуль картирования распределения товарных запасов в регионе</a:t>
            </a:r>
            <a:endParaRPr lang="ru-RU" sz="1200" dirty="0">
              <a:solidFill>
                <a:srgbClr val="601A24"/>
              </a:solidFill>
            </a:endParaRPr>
          </a:p>
          <a:p>
            <a:pPr>
              <a:spcAft>
                <a:spcPts val="600"/>
              </a:spcAft>
            </a:pPr>
            <a:r>
              <a:rPr lang="ru-RU" sz="1200" dirty="0">
                <a:solidFill>
                  <a:srgbClr val="601A24"/>
                </a:solidFill>
              </a:rPr>
              <a:t>Модуль должен показывать в табличном и картографическом вариантах размещение ПТ, принадлежащего к определенной производственной и транспортной партии в регионе согласно его административно-территориальному делению с обозначением конкретных объектов, где такие остатки имеются.</a:t>
            </a:r>
          </a:p>
          <a:p>
            <a:pPr>
              <a:spcAft>
                <a:spcPts val="600"/>
              </a:spcAft>
            </a:pPr>
            <a:r>
              <a:rPr lang="ru-RU" sz="1200" b="1" dirty="0">
                <a:solidFill>
                  <a:srgbClr val="601A24"/>
                </a:solidFill>
              </a:rPr>
              <a:t>Модуль определения товарных запасов в регионе</a:t>
            </a:r>
            <a:endParaRPr lang="ru-RU" sz="1200" dirty="0">
              <a:solidFill>
                <a:srgbClr val="601A24"/>
              </a:solidFill>
            </a:endParaRPr>
          </a:p>
          <a:p>
            <a:pPr>
              <a:spcAft>
                <a:spcPts val="600"/>
              </a:spcAft>
            </a:pPr>
            <a:r>
              <a:rPr lang="ru-RU" sz="1200" dirty="0">
                <a:solidFill>
                  <a:srgbClr val="601A24"/>
                </a:solidFill>
              </a:rPr>
              <a:t>Модуль должен показывать в табличном и картографическом вариантах размещение ПТ или набора ПТ в регионе согласно его административно-территориальному делению. Данные по размещению должны включать абсолютное значение объема, имеющегося (хранящегося) ПТ (набора ПТ) и прогнозное время окончания запаса.</a:t>
            </a:r>
          </a:p>
          <a:p>
            <a:pPr>
              <a:spcAft>
                <a:spcPts val="600"/>
              </a:spcAft>
            </a:pPr>
            <a:r>
              <a:rPr lang="ru-RU" sz="1200" b="1" dirty="0">
                <a:solidFill>
                  <a:srgbClr val="601A24"/>
                </a:solidFill>
              </a:rPr>
              <a:t>Модуль перечня производителей подконтрольного товара</a:t>
            </a:r>
            <a:endParaRPr lang="ru-RU" sz="1200" dirty="0">
              <a:solidFill>
                <a:srgbClr val="601A24"/>
              </a:solidFill>
            </a:endParaRPr>
          </a:p>
          <a:p>
            <a:pPr>
              <a:spcAft>
                <a:spcPts val="600"/>
              </a:spcAft>
            </a:pPr>
            <a:r>
              <a:rPr lang="ru-RU" sz="1200" dirty="0">
                <a:solidFill>
                  <a:srgbClr val="601A24"/>
                </a:solidFill>
              </a:rPr>
              <a:t>Модуль должен показывать в картографическом и табличном варианте всех производителей ПТ (набора ПТ) в регионе в соответствии с его административно-территориальным делением (т.е. показывать по субъекту Российской Федерации, по административному району, по муниципальному образованию). Данные должны показывать сложившиеся и максимальные объемы производства за установленный срок (день, неделя, месяц, квартал, год) по всем производителям, имеющимся в регионе и по тем, которые находятся вне региона, но поставляют ПТ (набор ПТ) в регион.</a:t>
            </a:r>
          </a:p>
          <a:p>
            <a:pPr>
              <a:spcAft>
                <a:spcPts val="600"/>
              </a:spcAft>
            </a:pPr>
            <a:r>
              <a:rPr lang="ru-RU" sz="1200" b="1" dirty="0">
                <a:solidFill>
                  <a:srgbClr val="601A24"/>
                </a:solidFill>
              </a:rPr>
              <a:t>Модуль построения карты </a:t>
            </a:r>
            <a:r>
              <a:rPr lang="ru-RU" sz="1200" b="1" dirty="0" err="1">
                <a:solidFill>
                  <a:srgbClr val="601A24"/>
                </a:solidFill>
              </a:rPr>
              <a:t>ретейлеров</a:t>
            </a:r>
            <a:r>
              <a:rPr lang="ru-RU" sz="1200" b="1" dirty="0">
                <a:solidFill>
                  <a:srgbClr val="601A24"/>
                </a:solidFill>
              </a:rPr>
              <a:t> подконтрольного товара</a:t>
            </a:r>
            <a:endParaRPr lang="ru-RU" sz="1200" dirty="0">
              <a:solidFill>
                <a:srgbClr val="601A24"/>
              </a:solidFill>
            </a:endParaRPr>
          </a:p>
          <a:p>
            <a:pPr>
              <a:spcAft>
                <a:spcPts val="600"/>
              </a:spcAft>
            </a:pPr>
            <a:r>
              <a:rPr lang="ru-RU" sz="1200" dirty="0">
                <a:solidFill>
                  <a:srgbClr val="601A24"/>
                </a:solidFill>
              </a:rPr>
              <a:t>Модуль должен показывать в картографическом и табличном варианте всех </a:t>
            </a:r>
            <a:r>
              <a:rPr lang="ru-RU" sz="1200" dirty="0" err="1">
                <a:solidFill>
                  <a:srgbClr val="601A24"/>
                </a:solidFill>
              </a:rPr>
              <a:t>ритейлеров</a:t>
            </a:r>
            <a:r>
              <a:rPr lang="ru-RU" sz="1200" dirty="0">
                <a:solidFill>
                  <a:srgbClr val="601A24"/>
                </a:solidFill>
              </a:rPr>
              <a:t>, торгующих данным ПТ (набором ПТ) в регионе в соответствии с его административно-территориальным делением (т.е. показывать по субъекту Российской Федерации, по административному району, по муниципальному образованию). Данные должны показывать сложившиеся и максимальные объемы реализации за установленный срок (день, неделя, месяц, квартал, год</a:t>
            </a:r>
            <a:r>
              <a:rPr lang="ru-RU" sz="1200" dirty="0" smtClean="0">
                <a:solidFill>
                  <a:srgbClr val="601A24"/>
                </a:solidFill>
              </a:rPr>
              <a:t>).</a:t>
            </a:r>
            <a:endParaRPr lang="ru-RU" sz="1200" dirty="0">
              <a:solidFill>
                <a:srgbClr val="601A24"/>
              </a:solidFill>
            </a:endParaRPr>
          </a:p>
        </p:txBody>
      </p:sp>
    </p:spTree>
    <p:extLst>
      <p:ext uri="{BB962C8B-B14F-4D97-AF65-F5344CB8AC3E}">
        <p14:creationId xmlns:p14="http://schemas.microsoft.com/office/powerpoint/2010/main" val="428218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13</a:t>
            </a:fld>
            <a:endParaRPr lang="en-GB" altLang="ru-RU"/>
          </a:p>
        </p:txBody>
      </p:sp>
      <p:sp>
        <p:nvSpPr>
          <p:cNvPr id="3" name="TextShape 1"/>
          <p:cNvSpPr txBox="1">
            <a:spLocks noChangeArrowheads="1"/>
          </p:cNvSpPr>
          <p:nvPr/>
        </p:nvSpPr>
        <p:spPr bwMode="auto">
          <a:xfrm>
            <a:off x="0" y="152400"/>
            <a:ext cx="8964613" cy="900335"/>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производителю подконтрольного товара</a:t>
            </a:r>
          </a:p>
        </p:txBody>
      </p:sp>
      <p:sp>
        <p:nvSpPr>
          <p:cNvPr id="4" name="Прямоугольник 3"/>
          <p:cNvSpPr/>
          <p:nvPr/>
        </p:nvSpPr>
        <p:spPr>
          <a:xfrm>
            <a:off x="107504" y="1052735"/>
            <a:ext cx="9036496" cy="4708981"/>
          </a:xfrm>
          <a:prstGeom prst="rect">
            <a:avLst/>
          </a:prstGeom>
        </p:spPr>
        <p:txBody>
          <a:bodyPr wrap="square">
            <a:spAutoFit/>
          </a:bodyPr>
          <a:lstStyle/>
          <a:p>
            <a:pPr>
              <a:spcAft>
                <a:spcPts val="600"/>
              </a:spcAft>
            </a:pPr>
            <a:r>
              <a:rPr lang="ru-RU" sz="1200" b="1" dirty="0">
                <a:solidFill>
                  <a:srgbClr val="601A24"/>
                </a:solidFill>
              </a:rPr>
              <a:t>Модуль определения полноты </a:t>
            </a:r>
            <a:r>
              <a:rPr lang="ru-RU" sz="1200" b="1" dirty="0" err="1">
                <a:solidFill>
                  <a:srgbClr val="601A24"/>
                </a:solidFill>
              </a:rPr>
              <a:t>прослеживаемости</a:t>
            </a:r>
            <a:r>
              <a:rPr lang="ru-RU" sz="1200" b="1" dirty="0">
                <a:solidFill>
                  <a:srgbClr val="601A24"/>
                </a:solidFill>
              </a:rPr>
              <a:t> партии сырья </a:t>
            </a:r>
            <a:endParaRPr lang="ru-RU" sz="1200" dirty="0">
              <a:solidFill>
                <a:srgbClr val="601A24"/>
              </a:solidFill>
            </a:endParaRPr>
          </a:p>
          <a:p>
            <a:pPr>
              <a:spcAft>
                <a:spcPts val="600"/>
              </a:spcAft>
            </a:pPr>
            <a:r>
              <a:rPr lang="ru-RU" sz="1200" dirty="0">
                <a:solidFill>
                  <a:srgbClr val="601A24"/>
                </a:solidFill>
              </a:rPr>
              <a:t>Модуль должен позволять проследить путь транспортной партии сырья, адресованного данному производителю и выдать результат в настраиваемой форме:</a:t>
            </a:r>
          </a:p>
          <a:p>
            <a:pPr>
              <a:spcAft>
                <a:spcPts val="600"/>
              </a:spcAft>
            </a:pPr>
            <a:r>
              <a:rPr lang="ru-RU" sz="1200" dirty="0">
                <a:solidFill>
                  <a:srgbClr val="601A24"/>
                </a:solidFill>
              </a:rPr>
              <a:t>- краткая, форма содержит уведомление в виде текстовой строки о полной </a:t>
            </a:r>
            <a:r>
              <a:rPr lang="ru-RU" sz="1200" dirty="0" err="1">
                <a:solidFill>
                  <a:srgbClr val="601A24"/>
                </a:solidFill>
              </a:rPr>
              <a:t>прослеженности</a:t>
            </a:r>
            <a:r>
              <a:rPr lang="ru-RU" sz="1200" dirty="0">
                <a:solidFill>
                  <a:srgbClr val="601A24"/>
                </a:solidFill>
              </a:rPr>
              <a:t>, не полной </a:t>
            </a:r>
            <a:r>
              <a:rPr lang="ru-RU" sz="1200" dirty="0" err="1">
                <a:solidFill>
                  <a:srgbClr val="601A24"/>
                </a:solidFill>
              </a:rPr>
              <a:t>прослеженности</a:t>
            </a:r>
            <a:r>
              <a:rPr lang="ru-RU" sz="1200" dirty="0">
                <a:solidFill>
                  <a:srgbClr val="601A24"/>
                </a:solidFill>
              </a:rPr>
              <a:t>, отсутствии </a:t>
            </a:r>
            <a:r>
              <a:rPr lang="ru-RU" sz="1200" dirty="0" err="1">
                <a:solidFill>
                  <a:srgbClr val="601A24"/>
                </a:solidFill>
              </a:rPr>
              <a:t>прослеженности</a:t>
            </a:r>
            <a:r>
              <a:rPr lang="ru-RU" sz="1200" dirty="0">
                <a:solidFill>
                  <a:srgbClr val="601A24"/>
                </a:solidFill>
              </a:rPr>
              <a:t>,</a:t>
            </a:r>
          </a:p>
          <a:p>
            <a:pPr>
              <a:spcAft>
                <a:spcPts val="600"/>
              </a:spcAft>
            </a:pPr>
            <a:r>
              <a:rPr lang="ru-RU" sz="1200" dirty="0">
                <a:solidFill>
                  <a:srgbClr val="601A24"/>
                </a:solidFill>
              </a:rPr>
              <a:t>- развернутая, форма содержит весь путь получения партии сырья от границы или от фермы (добывающего судна </a:t>
            </a:r>
            <a:r>
              <a:rPr lang="en-US" sz="1200" dirty="0" err="1">
                <a:solidFill>
                  <a:srgbClr val="601A24"/>
                </a:solidFill>
              </a:rPr>
              <a:t>etc</a:t>
            </a:r>
            <a:r>
              <a:rPr lang="ru-RU" sz="1200" dirty="0">
                <a:solidFill>
                  <a:srgbClr val="601A24"/>
                </a:solidFill>
              </a:rPr>
              <a:t>.), </a:t>
            </a:r>
          </a:p>
          <a:p>
            <a:pPr>
              <a:spcAft>
                <a:spcPts val="600"/>
              </a:spcAft>
            </a:pPr>
            <a:r>
              <a:rPr lang="ru-RU" sz="1200" b="1" dirty="0">
                <a:solidFill>
                  <a:srgbClr val="601A24"/>
                </a:solidFill>
              </a:rPr>
              <a:t>Модуль выявления альтернативных поставщиков сырья</a:t>
            </a:r>
            <a:endParaRPr lang="ru-RU" sz="1200" dirty="0">
              <a:solidFill>
                <a:srgbClr val="601A24"/>
              </a:solidFill>
            </a:endParaRPr>
          </a:p>
          <a:p>
            <a:pPr>
              <a:spcAft>
                <a:spcPts val="600"/>
              </a:spcAft>
            </a:pPr>
            <a:r>
              <a:rPr lang="ru-RU" sz="1200" dirty="0">
                <a:solidFill>
                  <a:srgbClr val="601A24"/>
                </a:solidFill>
              </a:rPr>
              <a:t>Модуль должен позволять выводить в табличной или картографической форме альтернативных поставщиков указанного сырья указанного производителя в заданном пользователем регионе в соответствии с АТД.</a:t>
            </a:r>
          </a:p>
          <a:p>
            <a:pPr>
              <a:spcAft>
                <a:spcPts val="600"/>
              </a:spcAft>
            </a:pPr>
            <a:r>
              <a:rPr lang="ru-RU" sz="1200" b="1" dirty="0">
                <a:solidFill>
                  <a:srgbClr val="601A24"/>
                </a:solidFill>
              </a:rPr>
              <a:t>Модуль выявления лишних посредников при поставках сырья</a:t>
            </a:r>
            <a:endParaRPr lang="ru-RU" sz="1200" dirty="0">
              <a:solidFill>
                <a:srgbClr val="601A24"/>
              </a:solidFill>
            </a:endParaRPr>
          </a:p>
          <a:p>
            <a:pPr>
              <a:spcAft>
                <a:spcPts val="600"/>
              </a:spcAft>
            </a:pPr>
            <a:r>
              <a:rPr lang="ru-RU" sz="1200" dirty="0">
                <a:solidFill>
                  <a:srgbClr val="601A24"/>
                </a:solidFill>
              </a:rPr>
              <a:t>Модуль должен в табличном виде показывать всех посредников, через которых происходит поставка адресованного данному производителю данной партии сырья, соответствующих определённому набору условий. Набор условий по умолчанию: </a:t>
            </a:r>
          </a:p>
          <a:p>
            <a:pPr>
              <a:spcAft>
                <a:spcPts val="600"/>
              </a:spcAft>
            </a:pPr>
            <a:r>
              <a:rPr lang="ru-RU" sz="1200" dirty="0">
                <a:solidFill>
                  <a:srgbClr val="601A24"/>
                </a:solidFill>
              </a:rPr>
              <a:t>- посредник в отношении определенного вида ПТ не производит его перемещения, </a:t>
            </a:r>
          </a:p>
          <a:p>
            <a:pPr>
              <a:spcAft>
                <a:spcPts val="600"/>
              </a:spcAft>
            </a:pPr>
            <a:r>
              <a:rPr lang="ru-RU" sz="1200" dirty="0">
                <a:solidFill>
                  <a:srgbClr val="601A24"/>
                </a:solidFill>
              </a:rPr>
              <a:t>- посредник не производит при реализации дробления полученных транспортных партий ПТ с кратностью более 1:3,</a:t>
            </a:r>
          </a:p>
          <a:p>
            <a:pPr>
              <a:spcAft>
                <a:spcPts val="600"/>
              </a:spcAft>
            </a:pPr>
            <a:r>
              <a:rPr lang="ru-RU" sz="1200" dirty="0">
                <a:solidFill>
                  <a:srgbClr val="601A24"/>
                </a:solidFill>
              </a:rPr>
              <a:t>- посредник имеет срок хранения партии ПТ в среднем не более 3 суток.</a:t>
            </a:r>
          </a:p>
          <a:p>
            <a:pPr>
              <a:spcAft>
                <a:spcPts val="600"/>
              </a:spcAft>
            </a:pPr>
            <a:r>
              <a:rPr lang="ru-RU" sz="1200" b="1" dirty="0">
                <a:solidFill>
                  <a:srgbClr val="601A24"/>
                </a:solidFill>
              </a:rPr>
              <a:t>Модуль выявления альтернативных посредников для сбыта подконтрольного товара</a:t>
            </a:r>
            <a:endParaRPr lang="ru-RU" sz="1200" dirty="0">
              <a:solidFill>
                <a:srgbClr val="601A24"/>
              </a:solidFill>
            </a:endParaRPr>
          </a:p>
          <a:p>
            <a:pPr>
              <a:spcAft>
                <a:spcPts val="600"/>
              </a:spcAft>
            </a:pPr>
            <a:r>
              <a:rPr lang="ru-RU" sz="1200" dirty="0">
                <a:solidFill>
                  <a:srgbClr val="601A24"/>
                </a:solidFill>
              </a:rPr>
              <a:t>Модуль должен позволять в табличном виде построить список посредников для сбыта заданного пользователем ПТ в заданном пользователем количестве в заданном пользователем географическом регионе в соответствии с АТД. Критерий для отбора посредников – осуществление перепродаж аналогичных ПТ в сходных количествах</a:t>
            </a:r>
            <a:r>
              <a:rPr lang="ru-RU" sz="1200" dirty="0" smtClean="0">
                <a:solidFill>
                  <a:srgbClr val="601A24"/>
                </a:solidFill>
              </a:rPr>
              <a:t>.</a:t>
            </a:r>
            <a:endParaRPr lang="ru-RU" sz="1200" dirty="0">
              <a:solidFill>
                <a:srgbClr val="601A24"/>
              </a:solidFill>
            </a:endParaRPr>
          </a:p>
        </p:txBody>
      </p:sp>
    </p:spTree>
    <p:extLst>
      <p:ext uri="{BB962C8B-B14F-4D97-AF65-F5344CB8AC3E}">
        <p14:creationId xmlns:p14="http://schemas.microsoft.com/office/powerpoint/2010/main" val="253544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14</a:t>
            </a:fld>
            <a:endParaRPr lang="en-GB" altLang="ru-RU"/>
          </a:p>
        </p:txBody>
      </p:sp>
      <p:sp>
        <p:nvSpPr>
          <p:cNvPr id="3" name="TextShape 1"/>
          <p:cNvSpPr txBox="1">
            <a:spLocks noChangeArrowheads="1"/>
          </p:cNvSpPr>
          <p:nvPr/>
        </p:nvSpPr>
        <p:spPr bwMode="auto">
          <a:xfrm>
            <a:off x="0" y="152400"/>
            <a:ext cx="8964613" cy="900335"/>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производителю подконтрольного товара</a:t>
            </a:r>
          </a:p>
        </p:txBody>
      </p:sp>
      <p:sp>
        <p:nvSpPr>
          <p:cNvPr id="4" name="Прямоугольник 3"/>
          <p:cNvSpPr/>
          <p:nvPr/>
        </p:nvSpPr>
        <p:spPr>
          <a:xfrm>
            <a:off x="107504" y="1052735"/>
            <a:ext cx="9036496" cy="4601260"/>
          </a:xfrm>
          <a:prstGeom prst="rect">
            <a:avLst/>
          </a:prstGeom>
        </p:spPr>
        <p:txBody>
          <a:bodyPr wrap="square">
            <a:spAutoFit/>
          </a:bodyPr>
          <a:lstStyle/>
          <a:p>
            <a:pPr>
              <a:spcAft>
                <a:spcPts val="600"/>
              </a:spcAft>
            </a:pPr>
            <a:r>
              <a:rPr lang="ru-RU" sz="1200" b="1" dirty="0" smtClean="0">
                <a:solidFill>
                  <a:srgbClr val="601A24"/>
                </a:solidFill>
              </a:rPr>
              <a:t>Модуль </a:t>
            </a:r>
            <a:r>
              <a:rPr lang="ru-RU" sz="1200" b="1" dirty="0">
                <a:solidFill>
                  <a:srgbClr val="601A24"/>
                </a:solidFill>
              </a:rPr>
              <a:t>выявления альтернативных </a:t>
            </a:r>
            <a:r>
              <a:rPr lang="ru-RU" sz="1200" b="1" dirty="0" err="1">
                <a:solidFill>
                  <a:srgbClr val="601A24"/>
                </a:solidFill>
              </a:rPr>
              <a:t>ритейлеров</a:t>
            </a:r>
            <a:endParaRPr lang="ru-RU" sz="1200" dirty="0">
              <a:solidFill>
                <a:srgbClr val="601A24"/>
              </a:solidFill>
            </a:endParaRPr>
          </a:p>
          <a:p>
            <a:pPr>
              <a:spcAft>
                <a:spcPts val="600"/>
              </a:spcAft>
            </a:pPr>
            <a:r>
              <a:rPr lang="ru-RU" sz="1200" dirty="0">
                <a:solidFill>
                  <a:srgbClr val="601A24"/>
                </a:solidFill>
              </a:rPr>
              <a:t>Модуль должен позволять в табличном виде построить список </a:t>
            </a:r>
            <a:r>
              <a:rPr lang="ru-RU" sz="1200" dirty="0" err="1">
                <a:solidFill>
                  <a:srgbClr val="601A24"/>
                </a:solidFill>
              </a:rPr>
              <a:t>ритейлеров</a:t>
            </a:r>
            <a:r>
              <a:rPr lang="ru-RU" sz="1200" dirty="0">
                <a:solidFill>
                  <a:srgbClr val="601A24"/>
                </a:solidFill>
              </a:rPr>
              <a:t> для сбыта заданного пользователем ПТ в заданном пользователем количестве в заданном пользователем географическом регионе в соответствии с АТД. Критерий для отбора </a:t>
            </a:r>
            <a:r>
              <a:rPr lang="ru-RU" sz="1200" dirty="0" err="1">
                <a:solidFill>
                  <a:srgbClr val="601A24"/>
                </a:solidFill>
              </a:rPr>
              <a:t>ритейлеров</a:t>
            </a:r>
            <a:r>
              <a:rPr lang="ru-RU" sz="1200" dirty="0">
                <a:solidFill>
                  <a:srgbClr val="601A24"/>
                </a:solidFill>
              </a:rPr>
              <a:t> – осуществление перепродаж аналогичных ПТ в сходных количествах.</a:t>
            </a:r>
          </a:p>
          <a:p>
            <a:pPr>
              <a:spcAft>
                <a:spcPts val="600"/>
              </a:spcAft>
            </a:pPr>
            <a:r>
              <a:rPr lang="ru-RU" sz="1200" b="1" dirty="0">
                <a:solidFill>
                  <a:srgbClr val="601A24"/>
                </a:solidFill>
              </a:rPr>
              <a:t>Модуль построения древа дистрибуции </a:t>
            </a:r>
            <a:endParaRPr lang="ru-RU" sz="1200" dirty="0">
              <a:solidFill>
                <a:srgbClr val="601A24"/>
              </a:solidFill>
            </a:endParaRPr>
          </a:p>
          <a:p>
            <a:pPr>
              <a:spcAft>
                <a:spcPts val="600"/>
              </a:spcAft>
            </a:pPr>
            <a:r>
              <a:rPr lang="ru-RU" sz="1200" dirty="0">
                <a:solidFill>
                  <a:srgbClr val="601A24"/>
                </a:solidFill>
              </a:rPr>
              <a:t>Модель должен позволять строить в табличном и графическом виде древо дистрибуции:</a:t>
            </a:r>
          </a:p>
          <a:p>
            <a:pPr>
              <a:spcAft>
                <a:spcPts val="600"/>
              </a:spcAft>
            </a:pPr>
            <a:r>
              <a:rPr lang="ru-RU" sz="1200" dirty="0">
                <a:solidFill>
                  <a:srgbClr val="601A24"/>
                </a:solidFill>
              </a:rPr>
              <a:t>- конкретной транспортной партии ПТ,</a:t>
            </a:r>
          </a:p>
          <a:p>
            <a:pPr>
              <a:spcAft>
                <a:spcPts val="600"/>
              </a:spcAft>
            </a:pPr>
            <a:r>
              <a:rPr lang="ru-RU" sz="1200" dirty="0">
                <a:solidFill>
                  <a:srgbClr val="601A24"/>
                </a:solidFill>
              </a:rPr>
              <a:t>- конкретной производственной партии ПТ,</a:t>
            </a:r>
          </a:p>
          <a:p>
            <a:pPr>
              <a:spcAft>
                <a:spcPts val="600"/>
              </a:spcAft>
            </a:pPr>
            <a:r>
              <a:rPr lang="ru-RU" sz="1200" dirty="0">
                <a:solidFill>
                  <a:srgbClr val="601A24"/>
                </a:solidFill>
              </a:rPr>
              <a:t>- всех произведенных за заданный пользователем отрезок времени производственных партий данного ПТ,</a:t>
            </a:r>
          </a:p>
          <a:p>
            <a:pPr>
              <a:spcAft>
                <a:spcPts val="600"/>
              </a:spcAft>
            </a:pPr>
            <a:r>
              <a:rPr lang="ru-RU" sz="1200" dirty="0">
                <a:solidFill>
                  <a:srgbClr val="601A24"/>
                </a:solidFill>
              </a:rPr>
              <a:t>- всех произведенных за заданный пользователем отрезок времени производственных партий заданного пользователем диапазона производимых ими ПТ.</a:t>
            </a:r>
          </a:p>
          <a:p>
            <a:pPr>
              <a:spcAft>
                <a:spcPts val="600"/>
              </a:spcAft>
            </a:pPr>
            <a:r>
              <a:rPr lang="ru-RU" sz="1200" b="1" dirty="0">
                <a:solidFill>
                  <a:srgbClr val="601A24"/>
                </a:solidFill>
              </a:rPr>
              <a:t>Модуль поиска остатков производственной партии подконтрольного товара</a:t>
            </a:r>
            <a:endParaRPr lang="ru-RU" sz="1200" dirty="0">
              <a:solidFill>
                <a:srgbClr val="601A24"/>
              </a:solidFill>
            </a:endParaRPr>
          </a:p>
          <a:p>
            <a:pPr>
              <a:spcAft>
                <a:spcPts val="600"/>
              </a:spcAft>
            </a:pPr>
            <a:r>
              <a:rPr lang="ru-RU" sz="1200" dirty="0">
                <a:solidFill>
                  <a:srgbClr val="601A24"/>
                </a:solidFill>
              </a:rPr>
              <a:t>Модуль должен позволять строить в табличном и графическом виде перечень площадок, на которых находятся или могут находиться части производственной партии ПТ.</a:t>
            </a:r>
          </a:p>
          <a:p>
            <a:pPr>
              <a:spcAft>
                <a:spcPts val="600"/>
              </a:spcAft>
            </a:pPr>
            <a:r>
              <a:rPr lang="ru-RU" sz="1200" b="1" dirty="0">
                <a:solidFill>
                  <a:srgbClr val="601A24"/>
                </a:solidFill>
              </a:rPr>
              <a:t>Модуль декларации объемов производства</a:t>
            </a:r>
            <a:endParaRPr lang="ru-RU" sz="1200" dirty="0">
              <a:solidFill>
                <a:srgbClr val="601A24"/>
              </a:solidFill>
            </a:endParaRPr>
          </a:p>
          <a:p>
            <a:pPr>
              <a:spcAft>
                <a:spcPts val="600"/>
              </a:spcAft>
            </a:pPr>
            <a:r>
              <a:rPr lang="ru-RU" sz="1200" dirty="0">
                <a:solidFill>
                  <a:srgbClr val="601A24"/>
                </a:solidFill>
              </a:rPr>
              <a:t>Модуль должен позволять указать в Цербере сложившийся и максимально достижимый объемы производства определенного ПТ.</a:t>
            </a:r>
          </a:p>
          <a:p>
            <a:pPr>
              <a:spcAft>
                <a:spcPts val="600"/>
              </a:spcAft>
            </a:pPr>
            <a:r>
              <a:rPr lang="ru-RU" sz="1200" b="1" dirty="0">
                <a:solidFill>
                  <a:srgbClr val="601A24"/>
                </a:solidFill>
              </a:rPr>
              <a:t>Модуль декларации цен</a:t>
            </a:r>
            <a:endParaRPr lang="ru-RU" sz="1200" dirty="0">
              <a:solidFill>
                <a:srgbClr val="601A24"/>
              </a:solidFill>
            </a:endParaRPr>
          </a:p>
          <a:p>
            <a:pPr>
              <a:spcAft>
                <a:spcPts val="600"/>
              </a:spcAft>
            </a:pPr>
            <a:r>
              <a:rPr lang="ru-RU" sz="1200" dirty="0">
                <a:solidFill>
                  <a:srgbClr val="601A24"/>
                </a:solidFill>
              </a:rPr>
              <a:t>Модуль должен позволять указать в Цербере цен реализации (крупный опт, средний опт, мелки опт, розница) данного ПТ</a:t>
            </a:r>
            <a:r>
              <a:rPr lang="ru-RU" sz="1200" dirty="0" smtClean="0">
                <a:solidFill>
                  <a:srgbClr val="601A24"/>
                </a:solidFill>
              </a:rPr>
              <a:t>.</a:t>
            </a:r>
            <a:endParaRPr lang="ru-RU" sz="1200" dirty="0">
              <a:solidFill>
                <a:srgbClr val="601A24"/>
              </a:solidFill>
            </a:endParaRPr>
          </a:p>
        </p:txBody>
      </p:sp>
    </p:spTree>
    <p:extLst>
      <p:ext uri="{BB962C8B-B14F-4D97-AF65-F5344CB8AC3E}">
        <p14:creationId xmlns:p14="http://schemas.microsoft.com/office/powerpoint/2010/main" val="401945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15</a:t>
            </a:fld>
            <a:endParaRPr lang="en-GB" altLang="ru-RU"/>
          </a:p>
        </p:txBody>
      </p:sp>
      <p:sp>
        <p:nvSpPr>
          <p:cNvPr id="3" name="TextShape 1"/>
          <p:cNvSpPr txBox="1">
            <a:spLocks noChangeArrowheads="1"/>
          </p:cNvSpPr>
          <p:nvPr/>
        </p:nvSpPr>
        <p:spPr bwMode="auto">
          <a:xfrm>
            <a:off x="0" y="152400"/>
            <a:ext cx="8964613" cy="900335"/>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производителю подконтрольного товара</a:t>
            </a:r>
          </a:p>
        </p:txBody>
      </p:sp>
      <p:sp>
        <p:nvSpPr>
          <p:cNvPr id="4" name="Прямоугольник 3"/>
          <p:cNvSpPr/>
          <p:nvPr/>
        </p:nvSpPr>
        <p:spPr>
          <a:xfrm>
            <a:off x="611560" y="1340768"/>
            <a:ext cx="8064896" cy="3893374"/>
          </a:xfrm>
          <a:prstGeom prst="rect">
            <a:avLst/>
          </a:prstGeom>
        </p:spPr>
        <p:txBody>
          <a:bodyPr wrap="square">
            <a:spAutoFit/>
          </a:bodyPr>
          <a:lstStyle/>
          <a:p>
            <a:pPr>
              <a:spcAft>
                <a:spcPts val="600"/>
              </a:spcAft>
            </a:pPr>
            <a:r>
              <a:rPr lang="ru-RU" sz="1200" b="1" dirty="0" smtClean="0">
                <a:solidFill>
                  <a:srgbClr val="601A24"/>
                </a:solidFill>
              </a:rPr>
              <a:t>Модуль </a:t>
            </a:r>
            <a:r>
              <a:rPr lang="ru-RU" sz="1200" b="1" dirty="0">
                <a:solidFill>
                  <a:srgbClr val="601A24"/>
                </a:solidFill>
              </a:rPr>
              <a:t>декларации цен</a:t>
            </a:r>
            <a:endParaRPr lang="ru-RU" sz="1200" dirty="0">
              <a:solidFill>
                <a:srgbClr val="601A24"/>
              </a:solidFill>
            </a:endParaRPr>
          </a:p>
          <a:p>
            <a:pPr>
              <a:spcAft>
                <a:spcPts val="600"/>
              </a:spcAft>
            </a:pPr>
            <a:r>
              <a:rPr lang="ru-RU" sz="1200" dirty="0">
                <a:solidFill>
                  <a:srgbClr val="601A24"/>
                </a:solidFill>
              </a:rPr>
              <a:t>Модуль должен позволять указать в Цербере цен реализации (крупный опт, средний опт, мелки опт, розница) данного ПТ.</a:t>
            </a:r>
          </a:p>
          <a:p>
            <a:pPr>
              <a:spcAft>
                <a:spcPts val="600"/>
              </a:spcAft>
            </a:pPr>
            <a:r>
              <a:rPr lang="ru-RU" sz="1200" b="1" dirty="0">
                <a:solidFill>
                  <a:srgbClr val="601A24"/>
                </a:solidFill>
              </a:rPr>
              <a:t>Модуль ценовой конкуренции</a:t>
            </a:r>
            <a:endParaRPr lang="ru-RU" sz="1200" dirty="0">
              <a:solidFill>
                <a:srgbClr val="601A24"/>
              </a:solidFill>
            </a:endParaRPr>
          </a:p>
          <a:p>
            <a:pPr>
              <a:spcAft>
                <a:spcPts val="600"/>
              </a:spcAft>
            </a:pPr>
            <a:r>
              <a:rPr lang="ru-RU" sz="1200" dirty="0">
                <a:solidFill>
                  <a:srgbClr val="601A24"/>
                </a:solidFill>
              </a:rPr>
              <a:t>Модуль должен позволять сравнить цену реализации данного ПТ, введенного в систему посредством Модуля декларации цен с ценами иных производителей данного ПТ, которые также декларируют свои цены с использованием модуля декларации цен, в пределах указанного пользователем региона в соответствии с АТД, с указанием:</a:t>
            </a:r>
          </a:p>
          <a:p>
            <a:pPr>
              <a:spcAft>
                <a:spcPts val="600"/>
              </a:spcAft>
            </a:pPr>
            <a:r>
              <a:rPr lang="ru-RU" sz="1200" dirty="0">
                <a:solidFill>
                  <a:srgbClr val="601A24"/>
                </a:solidFill>
              </a:rPr>
              <a:t>- Максимальной цены на данный ПТ,</a:t>
            </a:r>
          </a:p>
          <a:p>
            <a:pPr>
              <a:spcAft>
                <a:spcPts val="600"/>
              </a:spcAft>
            </a:pPr>
            <a:r>
              <a:rPr lang="ru-RU" sz="1200" dirty="0">
                <a:solidFill>
                  <a:srgbClr val="601A24"/>
                </a:solidFill>
              </a:rPr>
              <a:t>- Минимальной цены на данные ПТ,</a:t>
            </a:r>
          </a:p>
          <a:p>
            <a:pPr>
              <a:spcAft>
                <a:spcPts val="600"/>
              </a:spcAft>
            </a:pPr>
            <a:r>
              <a:rPr lang="ru-RU" sz="1200" dirty="0">
                <a:solidFill>
                  <a:srgbClr val="601A24"/>
                </a:solidFill>
              </a:rPr>
              <a:t>- Модальной цены на данный ПТ,</a:t>
            </a:r>
          </a:p>
          <a:p>
            <a:pPr>
              <a:spcAft>
                <a:spcPts val="600"/>
              </a:spcAft>
            </a:pPr>
            <a:r>
              <a:rPr lang="ru-RU" sz="1200" dirty="0">
                <a:solidFill>
                  <a:srgbClr val="601A24"/>
                </a:solidFill>
              </a:rPr>
              <a:t>- Средней цены на данные ПТ,</a:t>
            </a:r>
          </a:p>
          <a:p>
            <a:pPr>
              <a:spcAft>
                <a:spcPts val="600"/>
              </a:spcAft>
            </a:pPr>
            <a:r>
              <a:rPr lang="ru-RU" sz="1200" dirty="0">
                <a:solidFill>
                  <a:srgbClr val="601A24"/>
                </a:solidFill>
              </a:rPr>
              <a:t>- Общего количества производителей данного ПТ, учтенных при сравнении,</a:t>
            </a:r>
          </a:p>
          <a:p>
            <a:pPr>
              <a:spcAft>
                <a:spcPts val="600"/>
              </a:spcAft>
            </a:pPr>
            <a:r>
              <a:rPr lang="ru-RU" sz="1200" dirty="0">
                <a:solidFill>
                  <a:srgbClr val="601A24"/>
                </a:solidFill>
              </a:rPr>
              <a:t>- Количества производителей данного ПТ, предлагающих цены выше данного производителя,</a:t>
            </a:r>
          </a:p>
          <a:p>
            <a:pPr>
              <a:spcAft>
                <a:spcPts val="600"/>
              </a:spcAft>
            </a:pPr>
            <a:r>
              <a:rPr lang="ru-RU" sz="1200" dirty="0">
                <a:solidFill>
                  <a:srgbClr val="601A24"/>
                </a:solidFill>
              </a:rPr>
              <a:t>- Количества производителей данного ПТ, предлагающих цены ниже данного производителя.</a:t>
            </a:r>
          </a:p>
          <a:p>
            <a:pPr>
              <a:spcAft>
                <a:spcPts val="600"/>
              </a:spcAft>
            </a:pPr>
            <a:endParaRPr lang="ru-RU" sz="1200" dirty="0">
              <a:solidFill>
                <a:srgbClr val="601A24"/>
              </a:solidFill>
            </a:endParaRPr>
          </a:p>
        </p:txBody>
      </p:sp>
    </p:spTree>
    <p:extLst>
      <p:ext uri="{BB962C8B-B14F-4D97-AF65-F5344CB8AC3E}">
        <p14:creationId xmlns:p14="http://schemas.microsoft.com/office/powerpoint/2010/main" val="1375753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16</a:t>
            </a:fld>
            <a:endParaRPr lang="en-GB" altLang="ru-RU"/>
          </a:p>
        </p:txBody>
      </p:sp>
      <p:sp>
        <p:nvSpPr>
          <p:cNvPr id="3" name="TextShape 1"/>
          <p:cNvSpPr txBox="1">
            <a:spLocks noChangeArrowheads="1"/>
          </p:cNvSpPr>
          <p:nvPr/>
        </p:nvSpPr>
        <p:spPr bwMode="auto">
          <a:xfrm>
            <a:off x="0" y="152400"/>
            <a:ext cx="8964613" cy="900335"/>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посредникам</a:t>
            </a:r>
          </a:p>
        </p:txBody>
      </p:sp>
      <p:sp>
        <p:nvSpPr>
          <p:cNvPr id="4" name="Прямоугольник 3"/>
          <p:cNvSpPr/>
          <p:nvPr/>
        </p:nvSpPr>
        <p:spPr>
          <a:xfrm>
            <a:off x="125759" y="836712"/>
            <a:ext cx="8713093" cy="5493812"/>
          </a:xfrm>
          <a:prstGeom prst="rect">
            <a:avLst/>
          </a:prstGeom>
        </p:spPr>
        <p:txBody>
          <a:bodyPr wrap="square">
            <a:spAutoFit/>
          </a:bodyPr>
          <a:lstStyle/>
          <a:p>
            <a:pPr>
              <a:spcAft>
                <a:spcPts val="600"/>
              </a:spcAft>
            </a:pPr>
            <a:r>
              <a:rPr lang="ru-RU" sz="1200" b="1" dirty="0">
                <a:solidFill>
                  <a:srgbClr val="601A24"/>
                </a:solidFill>
              </a:rPr>
              <a:t>Модуль декларации розничных цен</a:t>
            </a:r>
            <a:endParaRPr lang="ru-RU" sz="1200" dirty="0">
              <a:solidFill>
                <a:srgbClr val="601A24"/>
              </a:solidFill>
            </a:endParaRPr>
          </a:p>
          <a:p>
            <a:pPr>
              <a:spcAft>
                <a:spcPts val="600"/>
              </a:spcAft>
            </a:pPr>
            <a:r>
              <a:rPr lang="ru-RU" sz="1200" dirty="0">
                <a:solidFill>
                  <a:srgbClr val="601A24"/>
                </a:solidFill>
              </a:rPr>
              <a:t>Модуль должен позволять указать в Цербере цен реализации (крупный опт, средний опт, мелки опт, розница) данного ПТ.</a:t>
            </a:r>
          </a:p>
          <a:p>
            <a:pPr>
              <a:spcAft>
                <a:spcPts val="600"/>
              </a:spcAft>
            </a:pPr>
            <a:r>
              <a:rPr lang="ru-RU" sz="1200" b="1" dirty="0">
                <a:solidFill>
                  <a:srgbClr val="601A24"/>
                </a:solidFill>
              </a:rPr>
              <a:t>Модуль ценовой конкуренции</a:t>
            </a:r>
            <a:endParaRPr lang="ru-RU" sz="1200" dirty="0">
              <a:solidFill>
                <a:srgbClr val="601A24"/>
              </a:solidFill>
            </a:endParaRPr>
          </a:p>
          <a:p>
            <a:pPr>
              <a:spcAft>
                <a:spcPts val="600"/>
              </a:spcAft>
            </a:pPr>
            <a:r>
              <a:rPr lang="ru-RU" sz="1200" dirty="0">
                <a:solidFill>
                  <a:srgbClr val="601A24"/>
                </a:solidFill>
              </a:rPr>
              <a:t>Модуль должен позволять сравнить розничную цену данного ПТ, введенного в систему посредством Модуля декларации цен, с ценами иных посредников, реализующих данный ПТ или заданный пользователем набор близких ПТ, которые также декларируют свои цены с использованием модуля декларации цен, в пределах указанного пользователем региона в соответствии с АТД, с указанием:</a:t>
            </a:r>
          </a:p>
          <a:p>
            <a:pPr>
              <a:spcAft>
                <a:spcPts val="600"/>
              </a:spcAft>
            </a:pPr>
            <a:r>
              <a:rPr lang="ru-RU" sz="1200" dirty="0">
                <a:solidFill>
                  <a:srgbClr val="601A24"/>
                </a:solidFill>
              </a:rPr>
              <a:t>- Максимальной цены на данный ПТ,</a:t>
            </a:r>
          </a:p>
          <a:p>
            <a:pPr>
              <a:spcAft>
                <a:spcPts val="600"/>
              </a:spcAft>
            </a:pPr>
            <a:r>
              <a:rPr lang="ru-RU" sz="1200" dirty="0">
                <a:solidFill>
                  <a:srgbClr val="601A24"/>
                </a:solidFill>
              </a:rPr>
              <a:t>- Минимальной цены на данные ПТ,</a:t>
            </a:r>
          </a:p>
          <a:p>
            <a:pPr>
              <a:spcAft>
                <a:spcPts val="600"/>
              </a:spcAft>
            </a:pPr>
            <a:r>
              <a:rPr lang="ru-RU" sz="1200" dirty="0">
                <a:solidFill>
                  <a:srgbClr val="601A24"/>
                </a:solidFill>
              </a:rPr>
              <a:t>- Модальной цены на данный ПТ,</a:t>
            </a:r>
          </a:p>
          <a:p>
            <a:pPr>
              <a:spcAft>
                <a:spcPts val="600"/>
              </a:spcAft>
            </a:pPr>
            <a:r>
              <a:rPr lang="ru-RU" sz="1200" dirty="0">
                <a:solidFill>
                  <a:srgbClr val="601A24"/>
                </a:solidFill>
              </a:rPr>
              <a:t>- Средней цены на данные ПТ,</a:t>
            </a:r>
          </a:p>
          <a:p>
            <a:pPr>
              <a:spcAft>
                <a:spcPts val="600"/>
              </a:spcAft>
            </a:pPr>
            <a:r>
              <a:rPr lang="ru-RU" sz="1200" dirty="0">
                <a:solidFill>
                  <a:srgbClr val="601A24"/>
                </a:solidFill>
              </a:rPr>
              <a:t>- Общего количества производителей данного ПТ, учтенных при сравнении,</a:t>
            </a:r>
          </a:p>
          <a:p>
            <a:pPr>
              <a:spcAft>
                <a:spcPts val="600"/>
              </a:spcAft>
            </a:pPr>
            <a:r>
              <a:rPr lang="ru-RU" sz="1200" dirty="0">
                <a:solidFill>
                  <a:srgbClr val="601A24"/>
                </a:solidFill>
              </a:rPr>
              <a:t>- Количества посредников, реализующих данный ПТ, предлагающих цены выше данного посредника,</a:t>
            </a:r>
          </a:p>
          <a:p>
            <a:pPr>
              <a:spcAft>
                <a:spcPts val="600"/>
              </a:spcAft>
            </a:pPr>
            <a:r>
              <a:rPr lang="ru-RU" sz="1200" dirty="0">
                <a:solidFill>
                  <a:srgbClr val="601A24"/>
                </a:solidFill>
              </a:rPr>
              <a:t>- Количества посредников, реализующих данный ПТ, предлагающих цены ниже данного посредника.</a:t>
            </a:r>
          </a:p>
          <a:p>
            <a:pPr>
              <a:spcAft>
                <a:spcPts val="600"/>
              </a:spcAft>
            </a:pPr>
            <a:r>
              <a:rPr lang="ru-RU" sz="1200" b="1" dirty="0">
                <a:solidFill>
                  <a:srgbClr val="601A24"/>
                </a:solidFill>
              </a:rPr>
              <a:t>Модуль определения полноты </a:t>
            </a:r>
            <a:r>
              <a:rPr lang="ru-RU" sz="1200" b="1" dirty="0" err="1">
                <a:solidFill>
                  <a:srgbClr val="601A24"/>
                </a:solidFill>
              </a:rPr>
              <a:t>прослеживаемости</a:t>
            </a:r>
            <a:r>
              <a:rPr lang="ru-RU" sz="1200" b="1" dirty="0">
                <a:solidFill>
                  <a:srgbClr val="601A24"/>
                </a:solidFill>
              </a:rPr>
              <a:t> партии подконтрольного товара </a:t>
            </a:r>
            <a:endParaRPr lang="ru-RU" sz="1200" dirty="0">
              <a:solidFill>
                <a:srgbClr val="601A24"/>
              </a:solidFill>
            </a:endParaRPr>
          </a:p>
          <a:p>
            <a:pPr>
              <a:spcAft>
                <a:spcPts val="600"/>
              </a:spcAft>
            </a:pPr>
            <a:r>
              <a:rPr lang="ru-RU" sz="1200" dirty="0">
                <a:solidFill>
                  <a:srgbClr val="601A24"/>
                </a:solidFill>
              </a:rPr>
              <a:t>Модуль должен позволять проследить путь транспортной партии сырья, адресованного данному </a:t>
            </a:r>
            <a:r>
              <a:rPr lang="ru-RU" sz="1200" dirty="0" err="1">
                <a:solidFill>
                  <a:srgbClr val="601A24"/>
                </a:solidFill>
              </a:rPr>
              <a:t>ритейлеру</a:t>
            </a:r>
            <a:r>
              <a:rPr lang="ru-RU" sz="1200" dirty="0">
                <a:solidFill>
                  <a:srgbClr val="601A24"/>
                </a:solidFill>
              </a:rPr>
              <a:t> и выдать результат в настраиваемой форме:</a:t>
            </a:r>
          </a:p>
          <a:p>
            <a:pPr>
              <a:spcAft>
                <a:spcPts val="600"/>
              </a:spcAft>
            </a:pPr>
            <a:r>
              <a:rPr lang="ru-RU" sz="1200" b="1" dirty="0">
                <a:solidFill>
                  <a:srgbClr val="601A24"/>
                </a:solidFill>
              </a:rPr>
              <a:t>Модуль построения пути подконтрольного товара</a:t>
            </a:r>
            <a:endParaRPr lang="ru-RU" sz="1200" dirty="0">
              <a:solidFill>
                <a:srgbClr val="601A24"/>
              </a:solidFill>
            </a:endParaRPr>
          </a:p>
          <a:p>
            <a:pPr>
              <a:spcAft>
                <a:spcPts val="600"/>
              </a:spcAft>
            </a:pPr>
            <a:r>
              <a:rPr lang="ru-RU" sz="1200" dirty="0">
                <a:solidFill>
                  <a:srgbClr val="601A24"/>
                </a:solidFill>
              </a:rPr>
              <a:t>Модуль должен позволять выводить в табличной и графической форме «историю» перемещения/перепродажи адресованной данному хозяйствующему субъекту транспортной партии ПТ, начиная от его производителя или импортера.</a:t>
            </a:r>
          </a:p>
          <a:p>
            <a:pPr>
              <a:spcAft>
                <a:spcPts val="600"/>
              </a:spcAft>
            </a:pPr>
            <a:endParaRPr lang="ru-RU" sz="1200" dirty="0">
              <a:solidFill>
                <a:srgbClr val="601A24"/>
              </a:solidFill>
            </a:endParaRPr>
          </a:p>
        </p:txBody>
      </p:sp>
    </p:spTree>
    <p:extLst>
      <p:ext uri="{BB962C8B-B14F-4D97-AF65-F5344CB8AC3E}">
        <p14:creationId xmlns:p14="http://schemas.microsoft.com/office/powerpoint/2010/main" val="356006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17</a:t>
            </a:fld>
            <a:endParaRPr lang="en-GB" altLang="ru-RU"/>
          </a:p>
        </p:txBody>
      </p:sp>
      <p:sp>
        <p:nvSpPr>
          <p:cNvPr id="3" name="TextShape 1"/>
          <p:cNvSpPr txBox="1">
            <a:spLocks noChangeArrowheads="1"/>
          </p:cNvSpPr>
          <p:nvPr/>
        </p:nvSpPr>
        <p:spPr bwMode="auto">
          <a:xfrm>
            <a:off x="0" y="152401"/>
            <a:ext cx="8964613" cy="684312"/>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a:t>
            </a:r>
            <a:r>
              <a:rPr lang="ru-RU" sz="3200" b="1" dirty="0" err="1" smtClean="0">
                <a:solidFill>
                  <a:srgbClr val="601A24"/>
                </a:solidFill>
              </a:rPr>
              <a:t>ритейлерам</a:t>
            </a:r>
            <a:endParaRPr lang="ru-RU" sz="3200" b="1" dirty="0">
              <a:solidFill>
                <a:srgbClr val="601A24"/>
              </a:solidFill>
            </a:endParaRPr>
          </a:p>
        </p:txBody>
      </p:sp>
      <p:sp>
        <p:nvSpPr>
          <p:cNvPr id="4" name="Прямоугольник 3"/>
          <p:cNvSpPr/>
          <p:nvPr/>
        </p:nvSpPr>
        <p:spPr>
          <a:xfrm>
            <a:off x="251520" y="1052736"/>
            <a:ext cx="8587332" cy="4447371"/>
          </a:xfrm>
          <a:prstGeom prst="rect">
            <a:avLst/>
          </a:prstGeom>
        </p:spPr>
        <p:txBody>
          <a:bodyPr wrap="square">
            <a:spAutoFit/>
          </a:bodyPr>
          <a:lstStyle/>
          <a:p>
            <a:pPr>
              <a:spcAft>
                <a:spcPts val="600"/>
              </a:spcAft>
            </a:pPr>
            <a:r>
              <a:rPr lang="ru-RU" sz="1200" b="1" dirty="0">
                <a:solidFill>
                  <a:srgbClr val="601A24"/>
                </a:solidFill>
              </a:rPr>
              <a:t>Модуль определения полноты </a:t>
            </a:r>
            <a:r>
              <a:rPr lang="ru-RU" sz="1200" b="1" dirty="0" err="1">
                <a:solidFill>
                  <a:srgbClr val="601A24"/>
                </a:solidFill>
              </a:rPr>
              <a:t>прослеживаемости</a:t>
            </a:r>
            <a:r>
              <a:rPr lang="ru-RU" sz="1200" b="1" dirty="0">
                <a:solidFill>
                  <a:srgbClr val="601A24"/>
                </a:solidFill>
              </a:rPr>
              <a:t> партии подконтрольного товара </a:t>
            </a:r>
            <a:endParaRPr lang="ru-RU" sz="1200" dirty="0">
              <a:solidFill>
                <a:srgbClr val="601A24"/>
              </a:solidFill>
            </a:endParaRPr>
          </a:p>
          <a:p>
            <a:pPr>
              <a:spcAft>
                <a:spcPts val="600"/>
              </a:spcAft>
            </a:pPr>
            <a:r>
              <a:rPr lang="ru-RU" sz="1200" dirty="0">
                <a:solidFill>
                  <a:srgbClr val="601A24"/>
                </a:solidFill>
              </a:rPr>
              <a:t>Модуль должен позволять проследить путь транспортной партии сырья, адресованного данному </a:t>
            </a:r>
            <a:r>
              <a:rPr lang="ru-RU" sz="1200" dirty="0" err="1">
                <a:solidFill>
                  <a:srgbClr val="601A24"/>
                </a:solidFill>
              </a:rPr>
              <a:t>ритейлеру</a:t>
            </a:r>
            <a:r>
              <a:rPr lang="ru-RU" sz="1200" dirty="0">
                <a:solidFill>
                  <a:srgbClr val="601A24"/>
                </a:solidFill>
              </a:rPr>
              <a:t> и выдать результат в настраиваемой форме:</a:t>
            </a:r>
          </a:p>
          <a:p>
            <a:pPr>
              <a:spcAft>
                <a:spcPts val="600"/>
              </a:spcAft>
            </a:pPr>
            <a:r>
              <a:rPr lang="ru-RU" sz="1200" dirty="0">
                <a:solidFill>
                  <a:srgbClr val="601A24"/>
                </a:solidFill>
              </a:rPr>
              <a:t>- краткая, форма содержит уведомление в виде текстовой строки о полной </a:t>
            </a:r>
            <a:r>
              <a:rPr lang="ru-RU" sz="1200" dirty="0" err="1">
                <a:solidFill>
                  <a:srgbClr val="601A24"/>
                </a:solidFill>
              </a:rPr>
              <a:t>прослеженности</a:t>
            </a:r>
            <a:r>
              <a:rPr lang="ru-RU" sz="1200" dirty="0">
                <a:solidFill>
                  <a:srgbClr val="601A24"/>
                </a:solidFill>
              </a:rPr>
              <a:t>, не полной </a:t>
            </a:r>
            <a:r>
              <a:rPr lang="ru-RU" sz="1200" dirty="0" err="1">
                <a:solidFill>
                  <a:srgbClr val="601A24"/>
                </a:solidFill>
              </a:rPr>
              <a:t>прослеженности</a:t>
            </a:r>
            <a:r>
              <a:rPr lang="ru-RU" sz="1200" dirty="0">
                <a:solidFill>
                  <a:srgbClr val="601A24"/>
                </a:solidFill>
              </a:rPr>
              <a:t>, отсутствии </a:t>
            </a:r>
            <a:r>
              <a:rPr lang="ru-RU" sz="1200" dirty="0" err="1">
                <a:solidFill>
                  <a:srgbClr val="601A24"/>
                </a:solidFill>
              </a:rPr>
              <a:t>прослеженности</a:t>
            </a:r>
            <a:r>
              <a:rPr lang="ru-RU" sz="1200" dirty="0">
                <a:solidFill>
                  <a:srgbClr val="601A24"/>
                </a:solidFill>
              </a:rPr>
              <a:t>,</a:t>
            </a:r>
          </a:p>
          <a:p>
            <a:pPr>
              <a:spcAft>
                <a:spcPts val="600"/>
              </a:spcAft>
            </a:pPr>
            <a:r>
              <a:rPr lang="ru-RU" sz="1200" dirty="0">
                <a:solidFill>
                  <a:srgbClr val="601A24"/>
                </a:solidFill>
              </a:rPr>
              <a:t>- развернутая, форма содержит весь путь получения партии сырья от границы или от фермы (добывающего судна </a:t>
            </a:r>
            <a:r>
              <a:rPr lang="en-US" sz="1200" dirty="0" err="1">
                <a:solidFill>
                  <a:srgbClr val="601A24"/>
                </a:solidFill>
              </a:rPr>
              <a:t>etc</a:t>
            </a:r>
            <a:r>
              <a:rPr lang="ru-RU" sz="1200" dirty="0">
                <a:solidFill>
                  <a:srgbClr val="601A24"/>
                </a:solidFill>
              </a:rPr>
              <a:t>.). </a:t>
            </a:r>
          </a:p>
          <a:p>
            <a:pPr>
              <a:spcAft>
                <a:spcPts val="600"/>
              </a:spcAft>
            </a:pPr>
            <a:r>
              <a:rPr lang="ru-RU" sz="1200" b="1" dirty="0">
                <a:solidFill>
                  <a:srgbClr val="601A24"/>
                </a:solidFill>
              </a:rPr>
              <a:t>Модуль построения пути подконтрольного товара</a:t>
            </a:r>
            <a:endParaRPr lang="ru-RU" sz="1200" dirty="0">
              <a:solidFill>
                <a:srgbClr val="601A24"/>
              </a:solidFill>
            </a:endParaRPr>
          </a:p>
          <a:p>
            <a:pPr>
              <a:spcAft>
                <a:spcPts val="600"/>
              </a:spcAft>
            </a:pPr>
            <a:r>
              <a:rPr lang="ru-RU" sz="1200" dirty="0">
                <a:solidFill>
                  <a:srgbClr val="601A24"/>
                </a:solidFill>
              </a:rPr>
              <a:t>Модуль должен позволять выводить в табличной и графической форме «историю» перемещения/перепродажи адресованной данному хозяйствующему субъекту транспортной партии ПТ, начиная от его производителя или импортера.</a:t>
            </a:r>
          </a:p>
          <a:p>
            <a:pPr>
              <a:spcAft>
                <a:spcPts val="600"/>
              </a:spcAft>
            </a:pPr>
            <a:r>
              <a:rPr lang="ru-RU" sz="1200" b="1" dirty="0">
                <a:solidFill>
                  <a:srgbClr val="601A24"/>
                </a:solidFill>
              </a:rPr>
              <a:t>Модуль выявления лишних посредников</a:t>
            </a:r>
            <a:endParaRPr lang="ru-RU" sz="1200" dirty="0">
              <a:solidFill>
                <a:srgbClr val="601A24"/>
              </a:solidFill>
            </a:endParaRPr>
          </a:p>
          <a:p>
            <a:pPr>
              <a:spcAft>
                <a:spcPts val="600"/>
              </a:spcAft>
            </a:pPr>
            <a:r>
              <a:rPr lang="ru-RU" sz="1200" dirty="0">
                <a:solidFill>
                  <a:srgbClr val="601A24"/>
                </a:solidFill>
              </a:rPr>
              <a:t>Модуль должен в табличном виде показывать всех посредников, через которых происходит поставка адресованного данному производителю данной партии сырья, соответствующих определённому набору условий. Набор условий по умолчанию: </a:t>
            </a:r>
          </a:p>
          <a:p>
            <a:pPr>
              <a:spcAft>
                <a:spcPts val="600"/>
              </a:spcAft>
            </a:pPr>
            <a:r>
              <a:rPr lang="ru-RU" sz="1200" dirty="0">
                <a:solidFill>
                  <a:srgbClr val="601A24"/>
                </a:solidFill>
              </a:rPr>
              <a:t>- посредник в отношении определенного вида ПТ не производит его перемещения, </a:t>
            </a:r>
          </a:p>
          <a:p>
            <a:pPr>
              <a:spcAft>
                <a:spcPts val="600"/>
              </a:spcAft>
            </a:pPr>
            <a:r>
              <a:rPr lang="ru-RU" sz="1200" dirty="0">
                <a:solidFill>
                  <a:srgbClr val="601A24"/>
                </a:solidFill>
              </a:rPr>
              <a:t>- посредник не производит при реализации дробления полученных транспортных партий ПТ с кратностью более 1:3,</a:t>
            </a:r>
          </a:p>
          <a:p>
            <a:pPr>
              <a:spcAft>
                <a:spcPts val="600"/>
              </a:spcAft>
            </a:pPr>
            <a:r>
              <a:rPr lang="ru-RU" sz="1200" dirty="0">
                <a:solidFill>
                  <a:srgbClr val="601A24"/>
                </a:solidFill>
              </a:rPr>
              <a:t>- посредник имеет срок хранения партии ПТ в среднем не более 3 суток.</a:t>
            </a:r>
          </a:p>
          <a:p>
            <a:pPr>
              <a:spcAft>
                <a:spcPts val="600"/>
              </a:spcAft>
            </a:pPr>
            <a:r>
              <a:rPr lang="ru-RU" sz="1200" dirty="0">
                <a:solidFill>
                  <a:srgbClr val="601A24"/>
                </a:solidFill>
              </a:rPr>
              <a:t>Для посредников, декларирующих цены, должны выводиться декларируемые цены</a:t>
            </a:r>
            <a:r>
              <a:rPr lang="ru-RU" sz="1200" dirty="0" smtClean="0">
                <a:solidFill>
                  <a:srgbClr val="601A24"/>
                </a:solidFill>
              </a:rPr>
              <a:t>.</a:t>
            </a:r>
            <a:endParaRPr lang="ru-RU" sz="1200" dirty="0">
              <a:solidFill>
                <a:srgbClr val="601A24"/>
              </a:solidFill>
            </a:endParaRPr>
          </a:p>
        </p:txBody>
      </p:sp>
    </p:spTree>
    <p:extLst>
      <p:ext uri="{BB962C8B-B14F-4D97-AF65-F5344CB8AC3E}">
        <p14:creationId xmlns:p14="http://schemas.microsoft.com/office/powerpoint/2010/main" val="3977051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18</a:t>
            </a:fld>
            <a:endParaRPr lang="en-GB" altLang="ru-RU"/>
          </a:p>
        </p:txBody>
      </p:sp>
      <p:sp>
        <p:nvSpPr>
          <p:cNvPr id="3" name="TextShape 1"/>
          <p:cNvSpPr txBox="1">
            <a:spLocks noChangeArrowheads="1"/>
          </p:cNvSpPr>
          <p:nvPr/>
        </p:nvSpPr>
        <p:spPr bwMode="auto">
          <a:xfrm>
            <a:off x="0" y="152401"/>
            <a:ext cx="8964613" cy="684312"/>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a:t>
            </a:r>
            <a:r>
              <a:rPr lang="ru-RU" sz="3200" b="1" dirty="0" err="1" smtClean="0">
                <a:solidFill>
                  <a:srgbClr val="601A24"/>
                </a:solidFill>
              </a:rPr>
              <a:t>ритейлерам</a:t>
            </a:r>
            <a:endParaRPr lang="ru-RU" sz="3200" b="1" dirty="0">
              <a:solidFill>
                <a:srgbClr val="601A24"/>
              </a:solidFill>
            </a:endParaRPr>
          </a:p>
        </p:txBody>
      </p:sp>
      <p:sp>
        <p:nvSpPr>
          <p:cNvPr id="4" name="Прямоугольник 3"/>
          <p:cNvSpPr/>
          <p:nvPr/>
        </p:nvSpPr>
        <p:spPr>
          <a:xfrm>
            <a:off x="251520" y="836712"/>
            <a:ext cx="8587332" cy="5216813"/>
          </a:xfrm>
          <a:prstGeom prst="rect">
            <a:avLst/>
          </a:prstGeom>
        </p:spPr>
        <p:txBody>
          <a:bodyPr wrap="square">
            <a:spAutoFit/>
          </a:bodyPr>
          <a:lstStyle/>
          <a:p>
            <a:pPr>
              <a:spcAft>
                <a:spcPts val="600"/>
              </a:spcAft>
            </a:pPr>
            <a:r>
              <a:rPr lang="ru-RU" sz="1200" b="1" dirty="0" smtClean="0">
                <a:solidFill>
                  <a:srgbClr val="601A24"/>
                </a:solidFill>
              </a:rPr>
              <a:t>Модуль </a:t>
            </a:r>
            <a:r>
              <a:rPr lang="ru-RU" sz="1200" b="1" dirty="0">
                <a:solidFill>
                  <a:srgbClr val="601A24"/>
                </a:solidFill>
              </a:rPr>
              <a:t>выявления альтернативных производителей</a:t>
            </a:r>
            <a:endParaRPr lang="ru-RU" sz="1200" dirty="0">
              <a:solidFill>
                <a:srgbClr val="601A24"/>
              </a:solidFill>
            </a:endParaRPr>
          </a:p>
          <a:p>
            <a:pPr>
              <a:spcAft>
                <a:spcPts val="600"/>
              </a:spcAft>
            </a:pPr>
            <a:r>
              <a:rPr lang="ru-RU" sz="1200" dirty="0">
                <a:solidFill>
                  <a:srgbClr val="601A24"/>
                </a:solidFill>
              </a:rPr>
              <a:t>Модуль должен позволять выводить в табличной или картографической форме альтернативных производителей указанного ПТ в заданном пользователем регионе в соответствии с АТД. С возможностью создания перечня производителей, которые не должны выводиться. </a:t>
            </a:r>
          </a:p>
          <a:p>
            <a:pPr>
              <a:spcAft>
                <a:spcPts val="600"/>
              </a:spcAft>
            </a:pPr>
            <a:r>
              <a:rPr lang="ru-RU" sz="1200" dirty="0">
                <a:solidFill>
                  <a:srgbClr val="601A24"/>
                </a:solidFill>
              </a:rPr>
              <a:t>Для производителей, декларирующих цены, должны выводиться декларируемые цены.</a:t>
            </a:r>
          </a:p>
          <a:p>
            <a:pPr>
              <a:spcAft>
                <a:spcPts val="600"/>
              </a:spcAft>
            </a:pPr>
            <a:r>
              <a:rPr lang="ru-RU" sz="1200" b="1" dirty="0">
                <a:solidFill>
                  <a:srgbClr val="601A24"/>
                </a:solidFill>
              </a:rPr>
              <a:t>Модуль выявления альтернативных поставщиков</a:t>
            </a:r>
            <a:endParaRPr lang="ru-RU" sz="1200" dirty="0">
              <a:solidFill>
                <a:srgbClr val="601A24"/>
              </a:solidFill>
            </a:endParaRPr>
          </a:p>
          <a:p>
            <a:pPr>
              <a:spcAft>
                <a:spcPts val="600"/>
              </a:spcAft>
            </a:pPr>
            <a:r>
              <a:rPr lang="ru-RU" sz="1200" dirty="0">
                <a:solidFill>
                  <a:srgbClr val="601A24"/>
                </a:solidFill>
              </a:rPr>
              <a:t>Модуль должен позволять выводить в табличной или картографической форме альтернативных поставщиков указанного ПТ указанного производителя (или группы указанных производителей или всех имеющихся в заданном пользователем регионе производителей) в заданном пользователем регионе в соответствии с АТД. Для поставщиков, декларирующих цены, должны выводиться декларируемые цены.</a:t>
            </a:r>
          </a:p>
          <a:p>
            <a:pPr>
              <a:spcAft>
                <a:spcPts val="600"/>
              </a:spcAft>
            </a:pPr>
            <a:r>
              <a:rPr lang="ru-RU" sz="1200" b="1" dirty="0">
                <a:solidFill>
                  <a:srgbClr val="601A24"/>
                </a:solidFill>
              </a:rPr>
              <a:t>Модуль </a:t>
            </a:r>
            <a:r>
              <a:rPr lang="ru-RU" sz="1200" b="1" dirty="0" err="1">
                <a:solidFill>
                  <a:srgbClr val="601A24"/>
                </a:solidFill>
              </a:rPr>
              <a:t>ретингования</a:t>
            </a:r>
            <a:r>
              <a:rPr lang="ru-RU" sz="1200" b="1" dirty="0">
                <a:solidFill>
                  <a:srgbClr val="601A24"/>
                </a:solidFill>
              </a:rPr>
              <a:t> производителей подконтрольного товара по фальсификации</a:t>
            </a:r>
            <a:endParaRPr lang="ru-RU" sz="1200" dirty="0">
              <a:solidFill>
                <a:srgbClr val="601A24"/>
              </a:solidFill>
            </a:endParaRPr>
          </a:p>
          <a:p>
            <a:pPr>
              <a:spcAft>
                <a:spcPts val="600"/>
              </a:spcAft>
            </a:pPr>
            <a:r>
              <a:rPr lang="ru-RU" sz="1200" dirty="0">
                <a:solidFill>
                  <a:srgbClr val="601A24"/>
                </a:solidFill>
              </a:rPr>
              <a:t>Модуль должен представлять в соответствии с АТД таблицу рейтинга производителей данного ПТ (группы ПТ, всех производимых данным производителем ПТ) по частоте допускаемой им фальсификации в виде цветового кода и с указанием КСБ данного производителя. Модуль также должен показывать цветовой код и КСБ конкретного производителя или группы конкретных производителей. Модуль должен также показывать динамику изменения КСБ за указанный период (по умолчанию – за предшествующие 365 дней).</a:t>
            </a:r>
          </a:p>
          <a:p>
            <a:pPr>
              <a:spcAft>
                <a:spcPts val="600"/>
              </a:spcAft>
            </a:pPr>
            <a:r>
              <a:rPr lang="ru-RU" sz="1200" b="1" dirty="0">
                <a:solidFill>
                  <a:srgbClr val="601A24"/>
                </a:solidFill>
              </a:rPr>
              <a:t>Модуль </a:t>
            </a:r>
            <a:r>
              <a:rPr lang="ru-RU" sz="1200" b="1" dirty="0" err="1">
                <a:solidFill>
                  <a:srgbClr val="601A24"/>
                </a:solidFill>
              </a:rPr>
              <a:t>ретингования</a:t>
            </a:r>
            <a:r>
              <a:rPr lang="ru-RU" sz="1200" b="1" dirty="0">
                <a:solidFill>
                  <a:srgbClr val="601A24"/>
                </a:solidFill>
              </a:rPr>
              <a:t> производителей подконтрольного товара по безопасности</a:t>
            </a:r>
            <a:endParaRPr lang="ru-RU" sz="1200" dirty="0">
              <a:solidFill>
                <a:srgbClr val="601A24"/>
              </a:solidFill>
            </a:endParaRPr>
          </a:p>
          <a:p>
            <a:pPr>
              <a:spcAft>
                <a:spcPts val="600"/>
              </a:spcAft>
            </a:pPr>
            <a:r>
              <a:rPr lang="ru-RU" sz="1200" dirty="0">
                <a:solidFill>
                  <a:srgbClr val="601A24"/>
                </a:solidFill>
              </a:rPr>
              <a:t>Модуль должен представлять в соответствии с АТД таблицу рейтинга производителей данного ПТ (группы ПТ, всех производимых данным производителем ПТ) по частоте допускаемого им выпуска продукции, не соответствующей установленным нормам и требованиям по безопасности в виде цветового кода и с указанием КСБ данного производителя. Модуль также должен показывать цветовой код и КСБ конкретного производителя или группы конкретных производителей. Модуль должен также показывать динамику изменения КСБ за указанный период (по умолчанию – за предшествующие 365 дней).</a:t>
            </a:r>
          </a:p>
          <a:p>
            <a:pPr>
              <a:spcAft>
                <a:spcPts val="600"/>
              </a:spcAft>
            </a:pPr>
            <a:endParaRPr lang="ru-RU" sz="1200" dirty="0">
              <a:solidFill>
                <a:srgbClr val="601A24"/>
              </a:solidFill>
            </a:endParaRPr>
          </a:p>
        </p:txBody>
      </p:sp>
    </p:spTree>
    <p:extLst>
      <p:ext uri="{BB962C8B-B14F-4D97-AF65-F5344CB8AC3E}">
        <p14:creationId xmlns:p14="http://schemas.microsoft.com/office/powerpoint/2010/main" val="1004677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19</a:t>
            </a:fld>
            <a:endParaRPr lang="en-GB" altLang="ru-RU"/>
          </a:p>
        </p:txBody>
      </p:sp>
      <p:sp>
        <p:nvSpPr>
          <p:cNvPr id="3" name="TextShape 1"/>
          <p:cNvSpPr txBox="1">
            <a:spLocks noChangeArrowheads="1"/>
          </p:cNvSpPr>
          <p:nvPr/>
        </p:nvSpPr>
        <p:spPr bwMode="auto">
          <a:xfrm>
            <a:off x="0" y="152401"/>
            <a:ext cx="8964613" cy="684312"/>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a:t>
            </a:r>
            <a:r>
              <a:rPr lang="ru-RU" sz="3200" b="1" dirty="0" err="1" smtClean="0">
                <a:solidFill>
                  <a:srgbClr val="601A24"/>
                </a:solidFill>
              </a:rPr>
              <a:t>ритейлерам</a:t>
            </a:r>
            <a:endParaRPr lang="ru-RU" sz="3200" b="1" dirty="0">
              <a:solidFill>
                <a:srgbClr val="601A24"/>
              </a:solidFill>
            </a:endParaRPr>
          </a:p>
        </p:txBody>
      </p:sp>
      <p:sp>
        <p:nvSpPr>
          <p:cNvPr id="4" name="Прямоугольник 3"/>
          <p:cNvSpPr/>
          <p:nvPr/>
        </p:nvSpPr>
        <p:spPr>
          <a:xfrm>
            <a:off x="107504" y="836712"/>
            <a:ext cx="8928992" cy="5093702"/>
          </a:xfrm>
          <a:prstGeom prst="rect">
            <a:avLst/>
          </a:prstGeom>
        </p:spPr>
        <p:txBody>
          <a:bodyPr wrap="square">
            <a:spAutoFit/>
          </a:bodyPr>
          <a:lstStyle/>
          <a:p>
            <a:pPr>
              <a:spcAft>
                <a:spcPts val="600"/>
              </a:spcAft>
            </a:pPr>
            <a:r>
              <a:rPr lang="ru-RU" sz="1200" b="1" dirty="0" smtClean="0">
                <a:solidFill>
                  <a:srgbClr val="601A24"/>
                </a:solidFill>
              </a:rPr>
              <a:t>Модуль </a:t>
            </a:r>
            <a:r>
              <a:rPr lang="ru-RU" sz="1200" b="1" dirty="0" err="1">
                <a:solidFill>
                  <a:srgbClr val="601A24"/>
                </a:solidFill>
              </a:rPr>
              <a:t>ретингования</a:t>
            </a:r>
            <a:r>
              <a:rPr lang="ru-RU" sz="1200" b="1" dirty="0">
                <a:solidFill>
                  <a:srgbClr val="601A24"/>
                </a:solidFill>
              </a:rPr>
              <a:t> поставщиков подконтрольного товара по фальсификации</a:t>
            </a:r>
            <a:endParaRPr lang="ru-RU" sz="1200" dirty="0">
              <a:solidFill>
                <a:srgbClr val="601A24"/>
              </a:solidFill>
            </a:endParaRPr>
          </a:p>
          <a:p>
            <a:pPr>
              <a:spcAft>
                <a:spcPts val="600"/>
              </a:spcAft>
            </a:pPr>
            <a:r>
              <a:rPr lang="ru-RU" sz="1200" dirty="0">
                <a:solidFill>
                  <a:srgbClr val="601A24"/>
                </a:solidFill>
              </a:rPr>
              <a:t>Модуль должен представлять в соответствии с АТД таблицу рейтинга не являющихся производителями поставщиков данного ПТ (группы ПТ, всех производимых данным производителем ПТ) по допускаемой им частоте реализации фальсифицированных ПТ в виде цветового кода и с указанием КСБ данного поставщика. Модуль также должен показывать цветовой код и КСБ конкретного поставщика или группы конкретных поставщиков. Модуль должен также показывать динамику изменения КСБ за указанный период (по умолчанию – за предшествующие 365 дней).</a:t>
            </a:r>
          </a:p>
          <a:p>
            <a:pPr>
              <a:spcAft>
                <a:spcPts val="600"/>
              </a:spcAft>
            </a:pPr>
            <a:r>
              <a:rPr lang="ru-RU" sz="1200" b="1" dirty="0">
                <a:solidFill>
                  <a:srgbClr val="601A24"/>
                </a:solidFill>
              </a:rPr>
              <a:t>Модуль </a:t>
            </a:r>
            <a:r>
              <a:rPr lang="ru-RU" sz="1200" b="1" dirty="0" err="1">
                <a:solidFill>
                  <a:srgbClr val="601A24"/>
                </a:solidFill>
              </a:rPr>
              <a:t>ретингования</a:t>
            </a:r>
            <a:r>
              <a:rPr lang="ru-RU" sz="1200" b="1" dirty="0">
                <a:solidFill>
                  <a:srgbClr val="601A24"/>
                </a:solidFill>
              </a:rPr>
              <a:t> поставщиков подконтрольного товара по безопасности</a:t>
            </a:r>
            <a:endParaRPr lang="ru-RU" sz="1200" dirty="0">
              <a:solidFill>
                <a:srgbClr val="601A24"/>
              </a:solidFill>
            </a:endParaRPr>
          </a:p>
          <a:p>
            <a:pPr>
              <a:spcAft>
                <a:spcPts val="600"/>
              </a:spcAft>
            </a:pPr>
            <a:r>
              <a:rPr lang="ru-RU" sz="1200" dirty="0">
                <a:solidFill>
                  <a:srgbClr val="601A24"/>
                </a:solidFill>
              </a:rPr>
              <a:t>Модуль должен представлять в соответствии с АТД таблицу рейтинга не являющихся производителями поставщиков данного ПТ (группы ПТ, всех производимых данным производителем ПТ) по допускаемой им частоте реализации ПТ, не соответствующих установленным нормам и требованиям по безопасности, в виде цветового кода и с указанием КСБ данного поставщика. Модуль также должен показывать цветовой код и КСБ конкретного поставщика или группы конкретных поставщиков. Модуль должен также показывать динамику изменения КСБ за указанный период (по умолчанию – за предшествующие 365 дней).</a:t>
            </a:r>
          </a:p>
          <a:p>
            <a:pPr>
              <a:spcAft>
                <a:spcPts val="600"/>
              </a:spcAft>
            </a:pPr>
            <a:r>
              <a:rPr lang="ru-RU" sz="1200" b="1" dirty="0">
                <a:solidFill>
                  <a:srgbClr val="601A24"/>
                </a:solidFill>
              </a:rPr>
              <a:t>Модуль ценовой конкуренции</a:t>
            </a:r>
            <a:endParaRPr lang="ru-RU" sz="1200" dirty="0">
              <a:solidFill>
                <a:srgbClr val="601A24"/>
              </a:solidFill>
            </a:endParaRPr>
          </a:p>
          <a:p>
            <a:pPr>
              <a:spcAft>
                <a:spcPts val="0"/>
              </a:spcAft>
            </a:pPr>
            <a:r>
              <a:rPr lang="ru-RU" sz="1200" dirty="0">
                <a:solidFill>
                  <a:srgbClr val="601A24"/>
                </a:solidFill>
              </a:rPr>
              <a:t>Модуль должен позволять сравнить розничную цену данного ПТ, введенного в систему посредством Модуля декларации цен, с ценами иных </a:t>
            </a:r>
            <a:r>
              <a:rPr lang="ru-RU" sz="1200" dirty="0" err="1">
                <a:solidFill>
                  <a:srgbClr val="601A24"/>
                </a:solidFill>
              </a:rPr>
              <a:t>ритейлеров</a:t>
            </a:r>
            <a:r>
              <a:rPr lang="ru-RU" sz="1200" dirty="0">
                <a:solidFill>
                  <a:srgbClr val="601A24"/>
                </a:solidFill>
              </a:rPr>
              <a:t>, реализующих данный ПТ или заданный пользователем набор близких ПТ, которые также декларируют свои цены с использованием модуля декларации цен, в пределах указанного пользователем региона в соответствии с АТД, с указанием:</a:t>
            </a:r>
          </a:p>
          <a:p>
            <a:pPr>
              <a:spcAft>
                <a:spcPts val="0"/>
              </a:spcAft>
            </a:pPr>
            <a:r>
              <a:rPr lang="ru-RU" sz="1200" dirty="0">
                <a:solidFill>
                  <a:srgbClr val="601A24"/>
                </a:solidFill>
              </a:rPr>
              <a:t>- Максимальной цены на данный ПТ,</a:t>
            </a:r>
          </a:p>
          <a:p>
            <a:pPr>
              <a:spcAft>
                <a:spcPts val="0"/>
              </a:spcAft>
            </a:pPr>
            <a:r>
              <a:rPr lang="ru-RU" sz="1200" dirty="0">
                <a:solidFill>
                  <a:srgbClr val="601A24"/>
                </a:solidFill>
              </a:rPr>
              <a:t>- Минимальной цены на данные ПТ,</a:t>
            </a:r>
          </a:p>
          <a:p>
            <a:pPr>
              <a:spcAft>
                <a:spcPts val="0"/>
              </a:spcAft>
            </a:pPr>
            <a:r>
              <a:rPr lang="ru-RU" sz="1200" dirty="0">
                <a:solidFill>
                  <a:srgbClr val="601A24"/>
                </a:solidFill>
              </a:rPr>
              <a:t>- Модальной цены на данный ПТ,</a:t>
            </a:r>
          </a:p>
          <a:p>
            <a:pPr>
              <a:spcAft>
                <a:spcPts val="0"/>
              </a:spcAft>
            </a:pPr>
            <a:r>
              <a:rPr lang="ru-RU" sz="1200" dirty="0">
                <a:solidFill>
                  <a:srgbClr val="601A24"/>
                </a:solidFill>
              </a:rPr>
              <a:t>- Средней цены на данные ПТ,</a:t>
            </a:r>
          </a:p>
          <a:p>
            <a:pPr>
              <a:spcAft>
                <a:spcPts val="0"/>
              </a:spcAft>
            </a:pPr>
            <a:r>
              <a:rPr lang="ru-RU" sz="1200" dirty="0">
                <a:solidFill>
                  <a:srgbClr val="601A24"/>
                </a:solidFill>
              </a:rPr>
              <a:t>- Общего количества производителей данного ПТ, учтенных при сравнении,</a:t>
            </a:r>
          </a:p>
          <a:p>
            <a:pPr>
              <a:spcAft>
                <a:spcPts val="0"/>
              </a:spcAft>
            </a:pPr>
            <a:r>
              <a:rPr lang="ru-RU" sz="1200" dirty="0">
                <a:solidFill>
                  <a:srgbClr val="601A24"/>
                </a:solidFill>
              </a:rPr>
              <a:t>- Количества </a:t>
            </a:r>
            <a:r>
              <a:rPr lang="ru-RU" sz="1200" dirty="0" err="1">
                <a:solidFill>
                  <a:srgbClr val="601A24"/>
                </a:solidFill>
              </a:rPr>
              <a:t>ритейлеров</a:t>
            </a:r>
            <a:r>
              <a:rPr lang="ru-RU" sz="1200" dirty="0">
                <a:solidFill>
                  <a:srgbClr val="601A24"/>
                </a:solidFill>
              </a:rPr>
              <a:t>, реализующих данный ПТ, предлагающих цены выше данного </a:t>
            </a:r>
            <a:r>
              <a:rPr lang="ru-RU" sz="1200" dirty="0" err="1">
                <a:solidFill>
                  <a:srgbClr val="601A24"/>
                </a:solidFill>
              </a:rPr>
              <a:t>ритейлера</a:t>
            </a:r>
            <a:r>
              <a:rPr lang="ru-RU" sz="1200" dirty="0">
                <a:solidFill>
                  <a:srgbClr val="601A24"/>
                </a:solidFill>
              </a:rPr>
              <a:t>,</a:t>
            </a:r>
          </a:p>
          <a:p>
            <a:pPr>
              <a:spcAft>
                <a:spcPts val="0"/>
              </a:spcAft>
            </a:pPr>
            <a:r>
              <a:rPr lang="ru-RU" sz="1200" dirty="0">
                <a:solidFill>
                  <a:srgbClr val="601A24"/>
                </a:solidFill>
              </a:rPr>
              <a:t>- Количества </a:t>
            </a:r>
            <a:r>
              <a:rPr lang="ru-RU" sz="1200" dirty="0" err="1">
                <a:solidFill>
                  <a:srgbClr val="601A24"/>
                </a:solidFill>
              </a:rPr>
              <a:t>ритейлеров</a:t>
            </a:r>
            <a:r>
              <a:rPr lang="ru-RU" sz="1200" dirty="0">
                <a:solidFill>
                  <a:srgbClr val="601A24"/>
                </a:solidFill>
              </a:rPr>
              <a:t>, реализующих данный ПТ, предлагающих цены ниже данного </a:t>
            </a:r>
            <a:r>
              <a:rPr lang="ru-RU" sz="1200" dirty="0" err="1">
                <a:solidFill>
                  <a:srgbClr val="601A24"/>
                </a:solidFill>
              </a:rPr>
              <a:t>ритейлера</a:t>
            </a:r>
            <a:r>
              <a:rPr lang="ru-RU" sz="1200" dirty="0" smtClean="0">
                <a:solidFill>
                  <a:srgbClr val="601A24"/>
                </a:solidFill>
              </a:rPr>
              <a:t>.</a:t>
            </a:r>
            <a:endParaRPr lang="ru-RU" sz="1200" dirty="0">
              <a:solidFill>
                <a:srgbClr val="601A24"/>
              </a:solidFill>
            </a:endParaRPr>
          </a:p>
        </p:txBody>
      </p:sp>
    </p:spTree>
    <p:extLst>
      <p:ext uri="{BB962C8B-B14F-4D97-AF65-F5344CB8AC3E}">
        <p14:creationId xmlns:p14="http://schemas.microsoft.com/office/powerpoint/2010/main" val="210324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Shape 1"/>
          <p:cNvSpPr txBox="1">
            <a:spLocks noChangeArrowheads="1"/>
          </p:cNvSpPr>
          <p:nvPr/>
        </p:nvSpPr>
        <p:spPr bwMode="auto">
          <a:xfrm>
            <a:off x="0" y="152401"/>
            <a:ext cx="8964613" cy="558006"/>
          </a:xfrm>
          <a:prstGeom prst="rect">
            <a:avLst/>
          </a:prstGeom>
          <a:noFill/>
          <a:ln w="9525">
            <a:noFill/>
            <a:miter lim="800000"/>
            <a:headEnd/>
            <a:tailEnd/>
          </a:ln>
        </p:spPr>
        <p:txBody>
          <a:bodyPr anchor="ctr"/>
          <a:lstStyle/>
          <a:p>
            <a:pPr algn="ctr" eaLnBrk="0" hangingPunct="0"/>
            <a:r>
              <a:rPr lang="ru-RU" sz="3200" b="1" dirty="0" smtClean="0">
                <a:solidFill>
                  <a:srgbClr val="601A24"/>
                </a:solidFill>
                <a:latin typeface="+mj-lt"/>
                <a:cs typeface="Tahoma" pitchFamily="34" charset="0"/>
              </a:rPr>
              <a:t>Что такое аналитические модули</a:t>
            </a:r>
            <a:r>
              <a:rPr lang="en-US" sz="3200" b="1" dirty="0" smtClean="0">
                <a:solidFill>
                  <a:srgbClr val="601A24"/>
                </a:solidFill>
                <a:latin typeface="+mj-lt"/>
                <a:cs typeface="Tahoma" pitchFamily="34" charset="0"/>
              </a:rPr>
              <a:t>?</a:t>
            </a:r>
            <a:endParaRPr lang="ru-RU" sz="3200" b="1" dirty="0">
              <a:solidFill>
                <a:srgbClr val="601A24"/>
              </a:solidFill>
              <a:latin typeface="+mj-lt"/>
              <a:cs typeface="Tahoma" pitchFamily="34" charset="0"/>
            </a:endParaRPr>
          </a:p>
        </p:txBody>
      </p:sp>
      <p:sp>
        <p:nvSpPr>
          <p:cNvPr id="25602" name="TextShape 4"/>
          <p:cNvSpPr txBox="1">
            <a:spLocks noChangeArrowheads="1"/>
          </p:cNvSpPr>
          <p:nvPr/>
        </p:nvSpPr>
        <p:spPr bwMode="auto">
          <a:xfrm>
            <a:off x="165100" y="1196975"/>
            <a:ext cx="8816975" cy="4586288"/>
          </a:xfrm>
          <a:prstGeom prst="rect">
            <a:avLst/>
          </a:prstGeom>
          <a:noFill/>
          <a:ln w="9525">
            <a:noFill/>
            <a:miter lim="800000"/>
            <a:headEnd/>
            <a:tailEnd/>
          </a:ln>
        </p:spPr>
        <p:txBody>
          <a:bodyPr lIns="90000" tIns="45000" rIns="90000" bIns="45000"/>
          <a:lstStyle/>
          <a:p>
            <a:pPr marL="285750" indent="-285750">
              <a:spcAft>
                <a:spcPts val="1200"/>
              </a:spcAft>
              <a:buFont typeface="Arial" panose="020B0604020202020204" pitchFamily="34" charset="0"/>
              <a:buChar char="•"/>
            </a:pPr>
            <a:r>
              <a:rPr lang="ru-RU" sz="1600" dirty="0">
                <a:solidFill>
                  <a:srgbClr val="601A24"/>
                </a:solidFill>
              </a:rPr>
              <a:t>Аналитические модули – это подсистемы </a:t>
            </a:r>
            <a:r>
              <a:rPr lang="ru-RU" sz="1600" dirty="0" err="1">
                <a:solidFill>
                  <a:srgbClr val="601A24"/>
                </a:solidFill>
              </a:rPr>
              <a:t>ВетИС</a:t>
            </a:r>
            <a:r>
              <a:rPr lang="ru-RU" sz="1600" dirty="0">
                <a:solidFill>
                  <a:srgbClr val="601A24"/>
                </a:solidFill>
              </a:rPr>
              <a:t> или иного программного комплекса, интегрированного с </a:t>
            </a:r>
            <a:r>
              <a:rPr lang="ru-RU" sz="1600" dirty="0" err="1">
                <a:solidFill>
                  <a:srgbClr val="601A24"/>
                </a:solidFill>
              </a:rPr>
              <a:t>ВетИС</a:t>
            </a:r>
            <a:r>
              <a:rPr lang="ru-RU" sz="1600" dirty="0">
                <a:solidFill>
                  <a:srgbClr val="601A24"/>
                </a:solidFill>
              </a:rPr>
              <a:t>, которые позволяют проводить автоматизированный анализ, сравнение, сортировку, выявление, различение, данных и наборов данных, которые содержатся в </a:t>
            </a:r>
            <a:r>
              <a:rPr lang="ru-RU" sz="1600" dirty="0" err="1">
                <a:solidFill>
                  <a:srgbClr val="601A24"/>
                </a:solidFill>
              </a:rPr>
              <a:t>ВетИС</a:t>
            </a:r>
            <a:r>
              <a:rPr lang="ru-RU" sz="1600" dirty="0">
                <a:solidFill>
                  <a:srgbClr val="601A24"/>
                </a:solidFill>
              </a:rPr>
              <a:t>.</a:t>
            </a:r>
          </a:p>
          <a:p>
            <a:pPr marL="285750" indent="-285750">
              <a:spcAft>
                <a:spcPts val="1200"/>
              </a:spcAft>
              <a:buFont typeface="Arial" panose="020B0604020202020204" pitchFamily="34" charset="0"/>
              <a:buChar char="•"/>
            </a:pPr>
            <a:r>
              <a:rPr lang="ru-RU" sz="1600" dirty="0">
                <a:solidFill>
                  <a:srgbClr val="601A24"/>
                </a:solidFill>
              </a:rPr>
              <a:t>Сложность того или иного аналитического модуля может различаться очень сильно. Проводимый им анализ информации может быть очень объемным и очень ограниченным, очень простым, элементарным и очень сложным, многопараметрическим.</a:t>
            </a:r>
          </a:p>
          <a:p>
            <a:pPr marL="285750" indent="-285750">
              <a:spcAft>
                <a:spcPts val="1200"/>
              </a:spcAft>
              <a:buFont typeface="Arial" panose="020B0604020202020204" pitchFamily="34" charset="0"/>
              <a:buChar char="•"/>
            </a:pPr>
            <a:r>
              <a:rPr lang="ru-RU" sz="1600" dirty="0">
                <a:solidFill>
                  <a:srgbClr val="601A24"/>
                </a:solidFill>
              </a:rPr>
              <a:t>Пример работы очень простого аналитического модуля можно видеть на главной странице сайта </a:t>
            </a:r>
            <a:r>
              <a:rPr lang="en-US" sz="1600" dirty="0">
                <a:solidFill>
                  <a:srgbClr val="601A24"/>
                </a:solidFill>
              </a:rPr>
              <a:t>www</a:t>
            </a:r>
            <a:r>
              <a:rPr lang="ru-RU" sz="1600" dirty="0">
                <a:solidFill>
                  <a:srgbClr val="601A24"/>
                </a:solidFill>
              </a:rPr>
              <a:t>.</a:t>
            </a:r>
            <a:r>
              <a:rPr lang="en-US" sz="1600" dirty="0" err="1">
                <a:solidFill>
                  <a:srgbClr val="601A24"/>
                </a:solidFill>
              </a:rPr>
              <a:t>vetrf</a:t>
            </a:r>
            <a:r>
              <a:rPr lang="ru-RU" sz="1600" dirty="0">
                <a:solidFill>
                  <a:srgbClr val="601A24"/>
                </a:solidFill>
              </a:rPr>
              <a:t>.</a:t>
            </a:r>
            <a:r>
              <a:rPr lang="en-US" sz="1600" dirty="0" err="1">
                <a:solidFill>
                  <a:srgbClr val="601A24"/>
                </a:solidFill>
              </a:rPr>
              <a:t>ru</a:t>
            </a:r>
            <a:r>
              <a:rPr lang="en-US" sz="1600" dirty="0">
                <a:solidFill>
                  <a:srgbClr val="601A24"/>
                </a:solidFill>
              </a:rPr>
              <a:t> </a:t>
            </a:r>
            <a:r>
              <a:rPr lang="ru-RU" sz="1600" dirty="0">
                <a:solidFill>
                  <a:srgbClr val="601A24"/>
                </a:solidFill>
              </a:rPr>
              <a:t>– домашней страницей сайта </a:t>
            </a:r>
            <a:r>
              <a:rPr lang="ru-RU" sz="1600" dirty="0" err="1">
                <a:solidFill>
                  <a:srgbClr val="601A24"/>
                </a:solidFill>
              </a:rPr>
              <a:t>ВетИС</a:t>
            </a:r>
            <a:r>
              <a:rPr lang="ru-RU" sz="1600" dirty="0">
                <a:solidFill>
                  <a:srgbClr val="601A24"/>
                </a:solidFill>
              </a:rPr>
              <a:t>. Этот модуль подсчитывает сколько </a:t>
            </a:r>
            <a:r>
              <a:rPr lang="ru-RU" sz="1600" dirty="0" err="1">
                <a:solidFill>
                  <a:srgbClr val="601A24"/>
                </a:solidFill>
              </a:rPr>
              <a:t>эВСД</a:t>
            </a:r>
            <a:r>
              <a:rPr lang="ru-RU" sz="1600" dirty="0">
                <a:solidFill>
                  <a:srgbClr val="601A24"/>
                </a:solidFill>
              </a:rPr>
              <a:t> оформлено за последние 15 минут и сколько их оформлено с начала календарных текущих суток (т.е. с 0 часов 0 минут сегодняшнего дня) и показывает их на веб-странице в режиме реального времени.</a:t>
            </a:r>
          </a:p>
          <a:p>
            <a:pPr marL="285750" indent="-285750">
              <a:spcAft>
                <a:spcPts val="1200"/>
              </a:spcAft>
              <a:buFont typeface="Arial" panose="020B0604020202020204" pitchFamily="34" charset="0"/>
              <a:buChar char="•"/>
            </a:pPr>
            <a:r>
              <a:rPr lang="ru-RU" sz="1600" dirty="0">
                <a:solidFill>
                  <a:srgbClr val="601A24"/>
                </a:solidFill>
              </a:rPr>
              <a:t>Мы сегодня не говорим о простых модулях. Сегодня мы говорим о сложных аналитических модулях, призванных заменить людей при сложном многопараметрическом анализе данных по электронной ветеринарной сертификации</a:t>
            </a:r>
            <a:r>
              <a:rPr lang="ru-RU" sz="1600" dirty="0" smtClean="0">
                <a:solidFill>
                  <a:srgbClr val="601A24"/>
                </a:solidFill>
              </a:rPr>
              <a:t>.</a:t>
            </a:r>
            <a:endParaRPr lang="ru-RU" sz="1600" dirty="0">
              <a:solidFill>
                <a:srgbClr val="601A24"/>
              </a:solidFill>
            </a:endParaRPr>
          </a:p>
          <a:p>
            <a:pPr indent="541338" algn="just" eaLnBrk="0" hangingPunct="0">
              <a:lnSpc>
                <a:spcPct val="150000"/>
              </a:lnSpc>
              <a:spcAft>
                <a:spcPts val="1200"/>
              </a:spcAft>
              <a:buFontTx/>
              <a:buChar char="-"/>
            </a:pPr>
            <a:endParaRPr lang="ru-RU" sz="1600" dirty="0">
              <a:solidFill>
                <a:srgbClr val="601A24"/>
              </a:solidFill>
            </a:endParaRPr>
          </a:p>
          <a:p>
            <a:pPr marL="285750" indent="-285750" algn="just" eaLnBrk="0" hangingPunct="0">
              <a:lnSpc>
                <a:spcPct val="150000"/>
              </a:lnSpc>
              <a:spcAft>
                <a:spcPts val="1200"/>
              </a:spcAft>
              <a:buFont typeface="Arial" panose="020B0604020202020204" pitchFamily="34" charset="0"/>
              <a:buChar char="•"/>
            </a:pPr>
            <a:endParaRPr lang="ru-RU" sz="1600" dirty="0">
              <a:solidFill>
                <a:srgbClr val="601A24"/>
              </a:solidFill>
            </a:endParaRPr>
          </a:p>
        </p:txBody>
      </p:sp>
      <p:sp>
        <p:nvSpPr>
          <p:cNvPr id="25603" name="Номер слайда 1"/>
          <p:cNvSpPr>
            <a:spLocks noGrp="1"/>
          </p:cNvSpPr>
          <p:nvPr>
            <p:ph type="sldNum" sz="quarter" idx="10"/>
          </p:nvPr>
        </p:nvSpPr>
        <p:spPr>
          <a:noFill/>
        </p:spPr>
        <p:txBody>
          <a:bodyPr/>
          <a:lstStyle/>
          <a:p>
            <a:fld id="{4B3F0721-7E48-4F0F-8F09-38E1C7C92768}" type="slidenum">
              <a:rPr lang="en-GB" altLang="ru-RU" smtClean="0">
                <a:latin typeface="Arial" charset="0"/>
                <a:cs typeface="Arial" charset="0"/>
              </a:rPr>
              <a:pPr/>
              <a:t>2</a:t>
            </a:fld>
            <a:endParaRPr lang="en-GB" altLang="ru-RU" smtClean="0">
              <a:latin typeface="Arial" charset="0"/>
              <a:cs typeface="Arial"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20</a:t>
            </a:fld>
            <a:endParaRPr lang="en-GB" altLang="ru-RU"/>
          </a:p>
        </p:txBody>
      </p:sp>
      <p:sp>
        <p:nvSpPr>
          <p:cNvPr id="3" name="TextShape 1"/>
          <p:cNvSpPr txBox="1">
            <a:spLocks noChangeArrowheads="1"/>
          </p:cNvSpPr>
          <p:nvPr/>
        </p:nvSpPr>
        <p:spPr bwMode="auto">
          <a:xfrm>
            <a:off x="0" y="152401"/>
            <a:ext cx="8964613" cy="684312"/>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a:t>
            </a:r>
            <a:r>
              <a:rPr lang="ru-RU" sz="3200" b="1" dirty="0" err="1" smtClean="0">
                <a:solidFill>
                  <a:srgbClr val="601A24"/>
                </a:solidFill>
              </a:rPr>
              <a:t>ритейлерам</a:t>
            </a:r>
            <a:endParaRPr lang="ru-RU" sz="3200" b="1" dirty="0">
              <a:solidFill>
                <a:srgbClr val="601A24"/>
              </a:solidFill>
            </a:endParaRPr>
          </a:p>
        </p:txBody>
      </p:sp>
      <p:sp>
        <p:nvSpPr>
          <p:cNvPr id="4" name="Прямоугольник 3"/>
          <p:cNvSpPr/>
          <p:nvPr/>
        </p:nvSpPr>
        <p:spPr>
          <a:xfrm>
            <a:off x="107504" y="836712"/>
            <a:ext cx="8928992" cy="800219"/>
          </a:xfrm>
          <a:prstGeom prst="rect">
            <a:avLst/>
          </a:prstGeom>
        </p:spPr>
        <p:txBody>
          <a:bodyPr wrap="square">
            <a:spAutoFit/>
          </a:bodyPr>
          <a:lstStyle/>
          <a:p>
            <a:pPr>
              <a:spcAft>
                <a:spcPts val="600"/>
              </a:spcAft>
            </a:pPr>
            <a:r>
              <a:rPr lang="ru-RU" sz="1200" b="1" dirty="0" smtClean="0">
                <a:solidFill>
                  <a:srgbClr val="601A24"/>
                </a:solidFill>
              </a:rPr>
              <a:t>Модуль </a:t>
            </a:r>
            <a:r>
              <a:rPr lang="ru-RU" sz="1200" b="1" dirty="0">
                <a:solidFill>
                  <a:srgbClr val="601A24"/>
                </a:solidFill>
              </a:rPr>
              <a:t>декларации розничных цен</a:t>
            </a:r>
            <a:endParaRPr lang="ru-RU" sz="1200" dirty="0">
              <a:solidFill>
                <a:srgbClr val="601A24"/>
              </a:solidFill>
            </a:endParaRPr>
          </a:p>
          <a:p>
            <a:pPr>
              <a:spcAft>
                <a:spcPts val="600"/>
              </a:spcAft>
            </a:pPr>
            <a:r>
              <a:rPr lang="ru-RU" sz="1200" dirty="0">
                <a:solidFill>
                  <a:srgbClr val="601A24"/>
                </a:solidFill>
              </a:rPr>
              <a:t>Модуль должен позволять указать в Цербере цен реализации (крупный опт, средний опт, мелки опт, розница) данного ПТ.</a:t>
            </a:r>
          </a:p>
          <a:p>
            <a:pPr>
              <a:spcAft>
                <a:spcPts val="600"/>
              </a:spcAft>
            </a:pPr>
            <a:endParaRPr lang="ru-RU" sz="1200" dirty="0">
              <a:solidFill>
                <a:srgbClr val="601A24"/>
              </a:solidFill>
            </a:endParaRPr>
          </a:p>
        </p:txBody>
      </p:sp>
    </p:spTree>
    <p:extLst>
      <p:ext uri="{BB962C8B-B14F-4D97-AF65-F5344CB8AC3E}">
        <p14:creationId xmlns:p14="http://schemas.microsoft.com/office/powerpoint/2010/main" val="3677194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21</a:t>
            </a:fld>
            <a:endParaRPr lang="en-GB" altLang="ru-RU"/>
          </a:p>
        </p:txBody>
      </p:sp>
      <p:sp>
        <p:nvSpPr>
          <p:cNvPr id="3" name="TextShape 1"/>
          <p:cNvSpPr txBox="1">
            <a:spLocks noChangeArrowheads="1"/>
          </p:cNvSpPr>
          <p:nvPr/>
        </p:nvSpPr>
        <p:spPr bwMode="auto">
          <a:xfrm>
            <a:off x="38026" y="294929"/>
            <a:ext cx="8964613" cy="684312"/>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a:t>
            </a:r>
            <a:r>
              <a:rPr lang="ru-RU" sz="3200" b="1" dirty="0" smtClean="0">
                <a:solidFill>
                  <a:srgbClr val="601A24"/>
                </a:solidFill>
              </a:rPr>
              <a:t>конечным потребителям</a:t>
            </a:r>
            <a:endParaRPr lang="ru-RU" sz="3200" b="1" dirty="0">
              <a:solidFill>
                <a:srgbClr val="601A24"/>
              </a:solidFill>
            </a:endParaRPr>
          </a:p>
        </p:txBody>
      </p:sp>
      <p:sp>
        <p:nvSpPr>
          <p:cNvPr id="4" name="Прямоугольник 3"/>
          <p:cNvSpPr/>
          <p:nvPr/>
        </p:nvSpPr>
        <p:spPr>
          <a:xfrm>
            <a:off x="86358" y="1196752"/>
            <a:ext cx="8928992" cy="4708981"/>
          </a:xfrm>
          <a:prstGeom prst="rect">
            <a:avLst/>
          </a:prstGeom>
        </p:spPr>
        <p:txBody>
          <a:bodyPr wrap="square">
            <a:spAutoFit/>
          </a:bodyPr>
          <a:lstStyle/>
          <a:p>
            <a:r>
              <a:rPr lang="ru-RU" sz="1200" b="1" dirty="0">
                <a:solidFill>
                  <a:srgbClr val="601A24"/>
                </a:solidFill>
              </a:rPr>
              <a:t>Модуль определения полноты </a:t>
            </a:r>
            <a:r>
              <a:rPr lang="ru-RU" sz="1200" b="1" dirty="0" err="1">
                <a:solidFill>
                  <a:srgbClr val="601A24"/>
                </a:solidFill>
              </a:rPr>
              <a:t>прослеживаемости</a:t>
            </a:r>
            <a:r>
              <a:rPr lang="ru-RU" sz="1200" b="1" dirty="0">
                <a:solidFill>
                  <a:srgbClr val="601A24"/>
                </a:solidFill>
              </a:rPr>
              <a:t> партии подконтрольного товара </a:t>
            </a:r>
            <a:endParaRPr lang="ru-RU" sz="1200" dirty="0">
              <a:solidFill>
                <a:srgbClr val="601A24"/>
              </a:solidFill>
            </a:endParaRPr>
          </a:p>
          <a:p>
            <a:r>
              <a:rPr lang="ru-RU" sz="1200" dirty="0">
                <a:solidFill>
                  <a:srgbClr val="601A24"/>
                </a:solidFill>
              </a:rPr>
              <a:t>Модуль должен позволять проследить путь транспортной партии сырья, адресованного данному </a:t>
            </a:r>
            <a:r>
              <a:rPr lang="ru-RU" sz="1200" dirty="0" err="1">
                <a:solidFill>
                  <a:srgbClr val="601A24"/>
                </a:solidFill>
              </a:rPr>
              <a:t>ритейлеру</a:t>
            </a:r>
            <a:r>
              <a:rPr lang="ru-RU" sz="1200" dirty="0">
                <a:solidFill>
                  <a:srgbClr val="601A24"/>
                </a:solidFill>
              </a:rPr>
              <a:t> и выдать результат в настраиваемой форме:</a:t>
            </a:r>
          </a:p>
          <a:p>
            <a:r>
              <a:rPr lang="ru-RU" sz="1200" dirty="0">
                <a:solidFill>
                  <a:srgbClr val="601A24"/>
                </a:solidFill>
              </a:rPr>
              <a:t>- краткая, форма содержит уведомление в виде текстовой строки о полной </a:t>
            </a:r>
            <a:r>
              <a:rPr lang="ru-RU" sz="1200" dirty="0" err="1">
                <a:solidFill>
                  <a:srgbClr val="601A24"/>
                </a:solidFill>
              </a:rPr>
              <a:t>прослеженности</a:t>
            </a:r>
            <a:r>
              <a:rPr lang="ru-RU" sz="1200" dirty="0">
                <a:solidFill>
                  <a:srgbClr val="601A24"/>
                </a:solidFill>
              </a:rPr>
              <a:t>, не полной </a:t>
            </a:r>
            <a:r>
              <a:rPr lang="ru-RU" sz="1200" dirty="0" err="1">
                <a:solidFill>
                  <a:srgbClr val="601A24"/>
                </a:solidFill>
              </a:rPr>
              <a:t>прослеженности</a:t>
            </a:r>
            <a:r>
              <a:rPr lang="ru-RU" sz="1200" dirty="0">
                <a:solidFill>
                  <a:srgbClr val="601A24"/>
                </a:solidFill>
              </a:rPr>
              <a:t>, отсутствии </a:t>
            </a:r>
            <a:r>
              <a:rPr lang="ru-RU" sz="1200" dirty="0" err="1">
                <a:solidFill>
                  <a:srgbClr val="601A24"/>
                </a:solidFill>
              </a:rPr>
              <a:t>прослеженности</a:t>
            </a:r>
            <a:r>
              <a:rPr lang="ru-RU" sz="1200" dirty="0">
                <a:solidFill>
                  <a:srgbClr val="601A24"/>
                </a:solidFill>
              </a:rPr>
              <a:t>,</a:t>
            </a:r>
          </a:p>
          <a:p>
            <a:r>
              <a:rPr lang="ru-RU" sz="1200" dirty="0">
                <a:solidFill>
                  <a:srgbClr val="601A24"/>
                </a:solidFill>
              </a:rPr>
              <a:t>- развернутая, форма содержит весь путь получения партии сырья от границы или от фермы (добывающего судна </a:t>
            </a:r>
            <a:r>
              <a:rPr lang="en-US" sz="1200" dirty="0" err="1">
                <a:solidFill>
                  <a:srgbClr val="601A24"/>
                </a:solidFill>
              </a:rPr>
              <a:t>etc</a:t>
            </a:r>
            <a:r>
              <a:rPr lang="ru-RU" sz="1200" dirty="0">
                <a:solidFill>
                  <a:srgbClr val="601A24"/>
                </a:solidFill>
              </a:rPr>
              <a:t>.). </a:t>
            </a:r>
          </a:p>
          <a:p>
            <a:r>
              <a:rPr lang="ru-RU" sz="1200" b="1" dirty="0">
                <a:solidFill>
                  <a:srgbClr val="601A24"/>
                </a:solidFill>
              </a:rPr>
              <a:t>Модуль определения ближайших мест реализации такого же подконтрольного товара</a:t>
            </a:r>
            <a:endParaRPr lang="ru-RU" sz="1200" dirty="0">
              <a:solidFill>
                <a:srgbClr val="601A24"/>
              </a:solidFill>
            </a:endParaRPr>
          </a:p>
          <a:p>
            <a:r>
              <a:rPr lang="ru-RU" sz="1200" dirty="0">
                <a:solidFill>
                  <a:srgbClr val="601A24"/>
                </a:solidFill>
              </a:rPr>
              <a:t>Модуль должен позволять в табличной и картографической форме вывести перечень </a:t>
            </a:r>
            <a:r>
              <a:rPr lang="ru-RU" sz="1200" dirty="0" err="1">
                <a:solidFill>
                  <a:srgbClr val="601A24"/>
                </a:solidFill>
              </a:rPr>
              <a:t>ритейлеров</a:t>
            </a:r>
            <a:r>
              <a:rPr lang="ru-RU" sz="1200" dirty="0">
                <a:solidFill>
                  <a:srgbClr val="601A24"/>
                </a:solidFill>
              </a:rPr>
              <a:t>, реализующих: </a:t>
            </a:r>
          </a:p>
          <a:p>
            <a:r>
              <a:rPr lang="ru-RU" sz="1200" dirty="0">
                <a:solidFill>
                  <a:srgbClr val="601A24"/>
                </a:solidFill>
              </a:rPr>
              <a:t>- конкретный подконтрольный товар,</a:t>
            </a:r>
          </a:p>
          <a:p>
            <a:r>
              <a:rPr lang="ru-RU" sz="1200" dirty="0">
                <a:solidFill>
                  <a:srgbClr val="601A24"/>
                </a:solidFill>
              </a:rPr>
              <a:t>- аналоги конкретного подконтрольного товара,</a:t>
            </a:r>
          </a:p>
          <a:p>
            <a:r>
              <a:rPr lang="ru-RU" sz="1200" dirty="0">
                <a:solidFill>
                  <a:srgbClr val="601A24"/>
                </a:solidFill>
              </a:rPr>
              <a:t>- произвольный набор подконтрольных товаров,</a:t>
            </a:r>
          </a:p>
          <a:p>
            <a:r>
              <a:rPr lang="ru-RU" sz="1200" dirty="0">
                <a:solidFill>
                  <a:srgbClr val="601A24"/>
                </a:solidFill>
              </a:rPr>
              <a:t>в заданном пользователем географическом регионе в соответствии с АТД. Для </a:t>
            </a:r>
            <a:r>
              <a:rPr lang="ru-RU" sz="1200" dirty="0" err="1">
                <a:solidFill>
                  <a:srgbClr val="601A24"/>
                </a:solidFill>
              </a:rPr>
              <a:t>ритейлеров</a:t>
            </a:r>
            <a:r>
              <a:rPr lang="ru-RU" sz="1200" dirty="0">
                <a:solidFill>
                  <a:srgbClr val="601A24"/>
                </a:solidFill>
              </a:rPr>
              <a:t>, декларирующих цены должно быть указание декларируемой цены, для не декларирующих цены – указание о том, что данный </a:t>
            </a:r>
            <a:r>
              <a:rPr lang="ru-RU" sz="1200" dirty="0" err="1">
                <a:solidFill>
                  <a:srgbClr val="601A24"/>
                </a:solidFill>
              </a:rPr>
              <a:t>ритейлер</a:t>
            </a:r>
            <a:r>
              <a:rPr lang="ru-RU" sz="1200" dirty="0">
                <a:solidFill>
                  <a:srgbClr val="601A24"/>
                </a:solidFill>
              </a:rPr>
              <a:t> цену этого товара (либо вообще ни каких товаров) не декларирует.</a:t>
            </a:r>
          </a:p>
          <a:p>
            <a:r>
              <a:rPr lang="ru-RU" sz="1200" b="1" dirty="0">
                <a:solidFill>
                  <a:srgbClr val="601A24"/>
                </a:solidFill>
              </a:rPr>
              <a:t>Модуль расширенной характеристики подконтрольного товара</a:t>
            </a:r>
            <a:endParaRPr lang="ru-RU" sz="1200" dirty="0">
              <a:solidFill>
                <a:srgbClr val="601A24"/>
              </a:solidFill>
            </a:endParaRPr>
          </a:p>
          <a:p>
            <a:r>
              <a:rPr lang="ru-RU" sz="1200" dirty="0">
                <a:solidFill>
                  <a:srgbClr val="601A24"/>
                </a:solidFill>
              </a:rPr>
              <a:t>Модуль должен быть настраиваемым пользователем.</a:t>
            </a:r>
          </a:p>
          <a:p>
            <a:r>
              <a:rPr lang="ru-RU" sz="1200" dirty="0">
                <a:solidFill>
                  <a:srgbClr val="601A24"/>
                </a:solidFill>
              </a:rPr>
              <a:t>Модуль должен позволять проследить путь всех транспортных партий сырья, из которых данным производителем был выработан данный ПТ, а также весь путь самого ПТ.</a:t>
            </a:r>
          </a:p>
          <a:p>
            <a:r>
              <a:rPr lang="ru-RU" sz="1200" dirty="0">
                <a:solidFill>
                  <a:srgbClr val="601A24"/>
                </a:solidFill>
              </a:rPr>
              <a:t>При этом опционально должны выводится: </a:t>
            </a:r>
          </a:p>
          <a:p>
            <a:r>
              <a:rPr lang="ru-RU" sz="1200" dirty="0">
                <a:solidFill>
                  <a:srgbClr val="601A24"/>
                </a:solidFill>
              </a:rPr>
              <a:t>- рейтинги всех участников производства и оборота, или выводиться уведомление, что </a:t>
            </a:r>
            <a:r>
              <a:rPr lang="ru-RU" sz="1200" dirty="0" err="1">
                <a:solidFill>
                  <a:srgbClr val="601A24"/>
                </a:solidFill>
              </a:rPr>
              <a:t>низкорейтинговых</a:t>
            </a:r>
            <a:r>
              <a:rPr lang="ru-RU" sz="1200" dirty="0">
                <a:solidFill>
                  <a:srgbClr val="601A24"/>
                </a:solidFill>
              </a:rPr>
              <a:t> участников в цепочке не было,</a:t>
            </a:r>
          </a:p>
          <a:p>
            <a:r>
              <a:rPr lang="ru-RU" sz="1200" dirty="0">
                <a:solidFill>
                  <a:srgbClr val="601A24"/>
                </a:solidFill>
              </a:rPr>
              <a:t>- специальные характеристики партии (</a:t>
            </a:r>
            <a:r>
              <a:rPr lang="ru-RU" sz="1200" dirty="0" err="1">
                <a:solidFill>
                  <a:srgbClr val="601A24"/>
                </a:solidFill>
              </a:rPr>
              <a:t>еко</a:t>
            </a:r>
            <a:r>
              <a:rPr lang="ru-RU" sz="1200" dirty="0">
                <a:solidFill>
                  <a:srgbClr val="601A24"/>
                </a:solidFill>
              </a:rPr>
              <a:t>, </a:t>
            </a:r>
            <a:r>
              <a:rPr lang="ru-RU" sz="1200" dirty="0" err="1">
                <a:solidFill>
                  <a:srgbClr val="601A24"/>
                </a:solidFill>
              </a:rPr>
              <a:t>кашерное</a:t>
            </a:r>
            <a:r>
              <a:rPr lang="ru-RU" sz="1200" dirty="0">
                <a:solidFill>
                  <a:srgbClr val="601A24"/>
                </a:solidFill>
              </a:rPr>
              <a:t>, </a:t>
            </a:r>
            <a:r>
              <a:rPr lang="ru-RU" sz="1200" dirty="0" err="1">
                <a:solidFill>
                  <a:srgbClr val="601A24"/>
                </a:solidFill>
              </a:rPr>
              <a:t>халяль</a:t>
            </a:r>
            <a:r>
              <a:rPr lang="ru-RU" sz="1200" dirty="0">
                <a:solidFill>
                  <a:srgbClr val="601A24"/>
                </a:solidFill>
              </a:rPr>
              <a:t>, произведено в России, произведено в России из российского сырья, произведено из «дикой» рыбы (иных водных организмов) </a:t>
            </a:r>
            <a:r>
              <a:rPr lang="en-US" sz="1200" dirty="0" err="1">
                <a:solidFill>
                  <a:srgbClr val="601A24"/>
                </a:solidFill>
              </a:rPr>
              <a:t>etc</a:t>
            </a:r>
            <a:r>
              <a:rPr lang="ru-RU" sz="1200" dirty="0">
                <a:solidFill>
                  <a:srgbClr val="601A24"/>
                </a:solidFill>
              </a:rPr>
              <a:t>.),</a:t>
            </a:r>
          </a:p>
          <a:p>
            <a:r>
              <a:rPr lang="ru-RU" sz="1200" dirty="0">
                <a:solidFill>
                  <a:srgbClr val="601A24"/>
                </a:solidFill>
              </a:rPr>
              <a:t>- результаты </a:t>
            </a:r>
            <a:r>
              <a:rPr lang="ru-RU" sz="1200" dirty="0" err="1">
                <a:solidFill>
                  <a:srgbClr val="601A24"/>
                </a:solidFill>
              </a:rPr>
              <a:t>ветсанэкспертизы</a:t>
            </a:r>
            <a:r>
              <a:rPr lang="ru-RU" sz="1200" dirty="0">
                <a:solidFill>
                  <a:srgbClr val="601A24"/>
                </a:solidFill>
              </a:rPr>
              <a:t>, или указание, что она не проводилась,</a:t>
            </a:r>
          </a:p>
          <a:p>
            <a:r>
              <a:rPr lang="ru-RU" sz="1200" dirty="0">
                <a:solidFill>
                  <a:srgbClr val="601A24"/>
                </a:solidFill>
              </a:rPr>
              <a:t>- результаты всех проведенных лабораторных исследований или указание, что они не проводились.</a:t>
            </a:r>
          </a:p>
        </p:txBody>
      </p:sp>
    </p:spTree>
    <p:extLst>
      <p:ext uri="{BB962C8B-B14F-4D97-AF65-F5344CB8AC3E}">
        <p14:creationId xmlns:p14="http://schemas.microsoft.com/office/powerpoint/2010/main" val="1660258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22</a:t>
            </a:fld>
            <a:endParaRPr lang="en-GB" altLang="ru-RU"/>
          </a:p>
        </p:txBody>
      </p:sp>
      <p:sp>
        <p:nvSpPr>
          <p:cNvPr id="3" name="Прямоугольник 2"/>
          <p:cNvSpPr/>
          <p:nvPr/>
        </p:nvSpPr>
        <p:spPr>
          <a:xfrm>
            <a:off x="107504" y="260648"/>
            <a:ext cx="9036496" cy="584775"/>
          </a:xfrm>
          <a:prstGeom prst="rect">
            <a:avLst/>
          </a:prstGeom>
        </p:spPr>
        <p:txBody>
          <a:bodyPr wrap="square">
            <a:spAutoFit/>
          </a:bodyPr>
          <a:lstStyle/>
          <a:p>
            <a:pPr algn="ctr">
              <a:spcAft>
                <a:spcPts val="1800"/>
              </a:spcAft>
            </a:pPr>
            <a:r>
              <a:rPr lang="ru-RU" sz="3200" b="1" dirty="0" smtClean="0">
                <a:solidFill>
                  <a:srgbClr val="601A24"/>
                </a:solidFill>
              </a:rPr>
              <a:t>Ход разработки аналитических модулей</a:t>
            </a:r>
            <a:endParaRPr lang="ru-RU" sz="3200" b="1" dirty="0">
              <a:solidFill>
                <a:srgbClr val="601A24"/>
              </a:solidFill>
            </a:endParaRPr>
          </a:p>
        </p:txBody>
      </p:sp>
      <p:sp>
        <p:nvSpPr>
          <p:cNvPr id="4" name="Прямоугольник 3"/>
          <p:cNvSpPr/>
          <p:nvPr/>
        </p:nvSpPr>
        <p:spPr>
          <a:xfrm>
            <a:off x="107504" y="980728"/>
            <a:ext cx="8856984" cy="4678204"/>
          </a:xfrm>
          <a:prstGeom prst="rect">
            <a:avLst/>
          </a:prstGeom>
        </p:spPr>
        <p:txBody>
          <a:bodyPr wrap="square">
            <a:spAutoFit/>
          </a:bodyPr>
          <a:lstStyle/>
          <a:p>
            <a:pPr marL="171450" indent="-171450">
              <a:spcAft>
                <a:spcPts val="600"/>
              </a:spcAft>
              <a:buFont typeface="Arial" panose="020B0604020202020204" pitchFamily="34" charset="0"/>
              <a:buChar char="•"/>
            </a:pPr>
            <a:r>
              <a:rPr lang="ru-RU" sz="1600" b="1" dirty="0" smtClean="0">
                <a:solidFill>
                  <a:srgbClr val="601A24"/>
                </a:solidFill>
              </a:rPr>
              <a:t>В настоящее время на различной стадии производства находятся следующие 19 модулей:</a:t>
            </a:r>
          </a:p>
          <a:p>
            <a:pPr marL="171450" indent="-171450">
              <a:spcAft>
                <a:spcPts val="600"/>
              </a:spcAft>
              <a:buFont typeface="Arial" panose="020B0604020202020204" pitchFamily="34" charset="0"/>
              <a:buChar char="•"/>
            </a:pPr>
            <a:r>
              <a:rPr lang="ru-RU" sz="1400" dirty="0" smtClean="0">
                <a:solidFill>
                  <a:srgbClr val="601A24"/>
                </a:solidFill>
              </a:rPr>
              <a:t>Модуль </a:t>
            </a:r>
            <a:r>
              <a:rPr lang="ru-RU" sz="1400" dirty="0">
                <a:solidFill>
                  <a:srgbClr val="601A24"/>
                </a:solidFill>
              </a:rPr>
              <a:t>анализа соотношения производства и потребления в регионе</a:t>
            </a:r>
          </a:p>
          <a:p>
            <a:pPr marL="171450" indent="-171450">
              <a:spcAft>
                <a:spcPts val="600"/>
              </a:spcAft>
              <a:buFont typeface="Arial" panose="020B0604020202020204" pitchFamily="34" charset="0"/>
              <a:buChar char="•"/>
            </a:pPr>
            <a:r>
              <a:rPr lang="ru-RU" sz="1400" dirty="0">
                <a:solidFill>
                  <a:srgbClr val="601A24"/>
                </a:solidFill>
              </a:rPr>
              <a:t>Модуль картирования распределения товарных запасов в регионе</a:t>
            </a:r>
          </a:p>
          <a:p>
            <a:pPr marL="171450" indent="-171450">
              <a:spcAft>
                <a:spcPts val="600"/>
              </a:spcAft>
              <a:buFont typeface="Arial" panose="020B0604020202020204" pitchFamily="34" charset="0"/>
              <a:buChar char="•"/>
            </a:pPr>
            <a:r>
              <a:rPr lang="ru-RU" sz="1400" dirty="0">
                <a:solidFill>
                  <a:srgbClr val="601A24"/>
                </a:solidFill>
              </a:rPr>
              <a:t>Модуль определения товарных запасов в регионе</a:t>
            </a:r>
          </a:p>
          <a:p>
            <a:pPr marL="171450" indent="-171450">
              <a:spcAft>
                <a:spcPts val="600"/>
              </a:spcAft>
              <a:buFont typeface="Arial" panose="020B0604020202020204" pitchFamily="34" charset="0"/>
              <a:buChar char="•"/>
            </a:pPr>
            <a:r>
              <a:rPr lang="ru-RU" sz="1400" dirty="0">
                <a:solidFill>
                  <a:srgbClr val="601A24"/>
                </a:solidFill>
              </a:rPr>
              <a:t>Модуль перечня производителей подконтрольного товара</a:t>
            </a:r>
          </a:p>
          <a:p>
            <a:pPr marL="171450" indent="-171450">
              <a:spcAft>
                <a:spcPts val="600"/>
              </a:spcAft>
              <a:buFont typeface="Arial" panose="020B0604020202020204" pitchFamily="34" charset="0"/>
              <a:buChar char="•"/>
            </a:pPr>
            <a:r>
              <a:rPr lang="ru-RU" sz="1400" dirty="0">
                <a:solidFill>
                  <a:srgbClr val="601A24"/>
                </a:solidFill>
              </a:rPr>
              <a:t>Модуль построения карты </a:t>
            </a:r>
            <a:r>
              <a:rPr lang="ru-RU" sz="1400" dirty="0" err="1">
                <a:solidFill>
                  <a:srgbClr val="601A24"/>
                </a:solidFill>
              </a:rPr>
              <a:t>ретейлеров</a:t>
            </a:r>
            <a:r>
              <a:rPr lang="ru-RU" sz="1400" dirty="0">
                <a:solidFill>
                  <a:srgbClr val="601A24"/>
                </a:solidFill>
              </a:rPr>
              <a:t> подконтрольного товара</a:t>
            </a:r>
          </a:p>
          <a:p>
            <a:pPr marL="171450" indent="-171450">
              <a:spcAft>
                <a:spcPts val="600"/>
              </a:spcAft>
              <a:buFont typeface="Arial" panose="020B0604020202020204" pitchFamily="34" charset="0"/>
              <a:buChar char="•"/>
            </a:pPr>
            <a:r>
              <a:rPr lang="ru-RU" sz="1400" dirty="0">
                <a:solidFill>
                  <a:srgbClr val="601A24"/>
                </a:solidFill>
              </a:rPr>
              <a:t>Модуль </a:t>
            </a:r>
            <a:r>
              <a:rPr lang="ru-RU" sz="1400" dirty="0" err="1">
                <a:solidFill>
                  <a:srgbClr val="601A24"/>
                </a:solidFill>
              </a:rPr>
              <a:t>рейтингования</a:t>
            </a:r>
            <a:r>
              <a:rPr lang="ru-RU" sz="1400" dirty="0">
                <a:solidFill>
                  <a:srgbClr val="601A24"/>
                </a:solidFill>
              </a:rPr>
              <a:t> поставщиков подконтрольного товара по фальсификации</a:t>
            </a:r>
          </a:p>
          <a:p>
            <a:pPr marL="171450" indent="-171450">
              <a:spcAft>
                <a:spcPts val="600"/>
              </a:spcAft>
              <a:buFont typeface="Arial" panose="020B0604020202020204" pitchFamily="34" charset="0"/>
              <a:buChar char="•"/>
            </a:pPr>
            <a:r>
              <a:rPr lang="ru-RU" sz="1400" dirty="0">
                <a:solidFill>
                  <a:srgbClr val="601A24"/>
                </a:solidFill>
              </a:rPr>
              <a:t>Модуль </a:t>
            </a:r>
            <a:r>
              <a:rPr lang="ru-RU" sz="1400" dirty="0" err="1">
                <a:solidFill>
                  <a:srgbClr val="601A24"/>
                </a:solidFill>
              </a:rPr>
              <a:t>рейтингования</a:t>
            </a:r>
            <a:r>
              <a:rPr lang="ru-RU" sz="1400" dirty="0">
                <a:solidFill>
                  <a:srgbClr val="601A24"/>
                </a:solidFill>
              </a:rPr>
              <a:t> поставщиков подконтрольного товара по безопасности</a:t>
            </a:r>
          </a:p>
          <a:p>
            <a:pPr marL="171450" indent="-171450">
              <a:spcAft>
                <a:spcPts val="600"/>
              </a:spcAft>
              <a:buFont typeface="Arial" panose="020B0604020202020204" pitchFamily="34" charset="0"/>
              <a:buChar char="•"/>
            </a:pPr>
            <a:r>
              <a:rPr lang="ru-RU" sz="1400" dirty="0">
                <a:solidFill>
                  <a:srgbClr val="601A24"/>
                </a:solidFill>
              </a:rPr>
              <a:t>Модуль проверки поставок на площадку</a:t>
            </a:r>
          </a:p>
          <a:p>
            <a:pPr marL="171450" indent="-171450">
              <a:spcAft>
                <a:spcPts val="600"/>
              </a:spcAft>
              <a:buFont typeface="Arial" panose="020B0604020202020204" pitchFamily="34" charset="0"/>
              <a:buChar char="•"/>
            </a:pPr>
            <a:r>
              <a:rPr lang="ru-RU" sz="1400" dirty="0">
                <a:solidFill>
                  <a:srgbClr val="601A24"/>
                </a:solidFill>
              </a:rPr>
              <a:t>Модуль проверки отгрузок с площадки</a:t>
            </a:r>
          </a:p>
          <a:p>
            <a:pPr marL="171450" indent="-171450">
              <a:spcAft>
                <a:spcPts val="600"/>
              </a:spcAft>
              <a:buFont typeface="Arial" panose="020B0604020202020204" pitchFamily="34" charset="0"/>
              <a:buChar char="•"/>
            </a:pPr>
            <a:r>
              <a:rPr lang="ru-RU" sz="1400" dirty="0">
                <a:solidFill>
                  <a:srgbClr val="601A24"/>
                </a:solidFill>
              </a:rPr>
              <a:t>Модуль слежения за балансами площадки (площадок)</a:t>
            </a:r>
          </a:p>
          <a:p>
            <a:pPr marL="171450" indent="-171450">
              <a:spcAft>
                <a:spcPts val="600"/>
              </a:spcAft>
              <a:buFont typeface="Arial" panose="020B0604020202020204" pitchFamily="34" charset="0"/>
              <a:buChar char="•"/>
            </a:pPr>
            <a:r>
              <a:rPr lang="ru-RU" sz="1400" dirty="0">
                <a:solidFill>
                  <a:srgbClr val="601A24"/>
                </a:solidFill>
              </a:rPr>
              <a:t>Модуль отслеживания превращения сырья в продукцию</a:t>
            </a:r>
          </a:p>
          <a:p>
            <a:pPr marL="171450" indent="-171450">
              <a:spcAft>
                <a:spcPts val="600"/>
              </a:spcAft>
              <a:buFont typeface="Arial" panose="020B0604020202020204" pitchFamily="34" charset="0"/>
              <a:buChar char="•"/>
            </a:pPr>
            <a:r>
              <a:rPr lang="ru-RU" sz="1400" dirty="0">
                <a:solidFill>
                  <a:srgbClr val="601A24"/>
                </a:solidFill>
              </a:rPr>
              <a:t>Модуль характеристики площадок, где происходит оформление </a:t>
            </a:r>
            <a:r>
              <a:rPr lang="ru-RU" sz="1400" dirty="0" err="1">
                <a:solidFill>
                  <a:srgbClr val="601A24"/>
                </a:solidFill>
              </a:rPr>
              <a:t>эВСД</a:t>
            </a:r>
            <a:endParaRPr lang="ru-RU" sz="1400" dirty="0">
              <a:solidFill>
                <a:srgbClr val="601A24"/>
              </a:solidFill>
            </a:endParaRPr>
          </a:p>
          <a:p>
            <a:pPr marL="171450" indent="-171450">
              <a:spcAft>
                <a:spcPts val="600"/>
              </a:spcAft>
              <a:buFont typeface="Arial" panose="020B0604020202020204" pitchFamily="34" charset="0"/>
              <a:buChar char="•"/>
            </a:pPr>
            <a:r>
              <a:rPr lang="ru-RU" sz="1400" dirty="0">
                <a:solidFill>
                  <a:srgbClr val="601A24"/>
                </a:solidFill>
              </a:rPr>
              <a:t>Модуль выявления подозрительных площадок, где происходит оформление </a:t>
            </a:r>
            <a:r>
              <a:rPr lang="ru-RU" sz="1400" dirty="0" err="1">
                <a:solidFill>
                  <a:srgbClr val="601A24"/>
                </a:solidFill>
              </a:rPr>
              <a:t>эВСД</a:t>
            </a:r>
            <a:endParaRPr lang="ru-RU" sz="1400" dirty="0">
              <a:solidFill>
                <a:srgbClr val="601A24"/>
              </a:solidFill>
            </a:endParaRPr>
          </a:p>
          <a:p>
            <a:pPr marL="171450" indent="-171450">
              <a:spcAft>
                <a:spcPts val="600"/>
              </a:spcAft>
              <a:buFont typeface="Arial" panose="020B0604020202020204" pitchFamily="34" charset="0"/>
              <a:buChar char="•"/>
            </a:pPr>
            <a:r>
              <a:rPr lang="ru-RU" sz="1400" dirty="0" smtClean="0">
                <a:solidFill>
                  <a:srgbClr val="601A24"/>
                </a:solidFill>
              </a:rPr>
              <a:t>Модуль </a:t>
            </a:r>
            <a:r>
              <a:rPr lang="ru-RU" sz="1400" dirty="0">
                <a:solidFill>
                  <a:srgbClr val="601A24"/>
                </a:solidFill>
              </a:rPr>
              <a:t>определения полноты </a:t>
            </a:r>
            <a:r>
              <a:rPr lang="ru-RU" sz="1400" dirty="0" err="1">
                <a:solidFill>
                  <a:srgbClr val="601A24"/>
                </a:solidFill>
              </a:rPr>
              <a:t>прослеживаемости</a:t>
            </a:r>
            <a:r>
              <a:rPr lang="ru-RU" sz="1400" dirty="0">
                <a:solidFill>
                  <a:srgbClr val="601A24"/>
                </a:solidFill>
              </a:rPr>
              <a:t> партии </a:t>
            </a:r>
            <a:r>
              <a:rPr lang="ru-RU" sz="1400" dirty="0" smtClean="0">
                <a:solidFill>
                  <a:srgbClr val="601A24"/>
                </a:solidFill>
              </a:rPr>
              <a:t>сырья</a:t>
            </a:r>
            <a:endParaRPr lang="ru-RU" sz="1400" dirty="0">
              <a:solidFill>
                <a:srgbClr val="601A24"/>
              </a:solidFill>
            </a:endParaRPr>
          </a:p>
        </p:txBody>
      </p:sp>
    </p:spTree>
    <p:extLst>
      <p:ext uri="{BB962C8B-B14F-4D97-AF65-F5344CB8AC3E}">
        <p14:creationId xmlns:p14="http://schemas.microsoft.com/office/powerpoint/2010/main" val="874278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23</a:t>
            </a:fld>
            <a:endParaRPr lang="en-GB" altLang="ru-RU"/>
          </a:p>
        </p:txBody>
      </p:sp>
      <p:sp>
        <p:nvSpPr>
          <p:cNvPr id="3" name="Прямоугольник 2"/>
          <p:cNvSpPr/>
          <p:nvPr/>
        </p:nvSpPr>
        <p:spPr>
          <a:xfrm>
            <a:off x="107504" y="260648"/>
            <a:ext cx="9036496" cy="584775"/>
          </a:xfrm>
          <a:prstGeom prst="rect">
            <a:avLst/>
          </a:prstGeom>
        </p:spPr>
        <p:txBody>
          <a:bodyPr wrap="square">
            <a:spAutoFit/>
          </a:bodyPr>
          <a:lstStyle/>
          <a:p>
            <a:pPr algn="ctr">
              <a:spcAft>
                <a:spcPts val="1800"/>
              </a:spcAft>
            </a:pPr>
            <a:r>
              <a:rPr lang="ru-RU" sz="3200" b="1" dirty="0" smtClean="0">
                <a:solidFill>
                  <a:srgbClr val="601A24"/>
                </a:solidFill>
              </a:rPr>
              <a:t>Ход разработки аналитических модулей</a:t>
            </a:r>
            <a:endParaRPr lang="ru-RU" sz="3200" b="1" dirty="0">
              <a:solidFill>
                <a:srgbClr val="601A24"/>
              </a:solidFill>
            </a:endParaRPr>
          </a:p>
        </p:txBody>
      </p:sp>
      <p:sp>
        <p:nvSpPr>
          <p:cNvPr id="4" name="Прямоугольник 3"/>
          <p:cNvSpPr/>
          <p:nvPr/>
        </p:nvSpPr>
        <p:spPr>
          <a:xfrm>
            <a:off x="107504" y="812901"/>
            <a:ext cx="8856984" cy="4832092"/>
          </a:xfrm>
          <a:prstGeom prst="rect">
            <a:avLst/>
          </a:prstGeom>
        </p:spPr>
        <p:txBody>
          <a:bodyPr wrap="square">
            <a:spAutoFit/>
          </a:bodyPr>
          <a:lstStyle/>
          <a:p>
            <a:pPr marL="171450" indent="-171450">
              <a:spcAft>
                <a:spcPts val="600"/>
              </a:spcAft>
              <a:buFont typeface="Arial" panose="020B0604020202020204" pitchFamily="34" charset="0"/>
              <a:buChar char="•"/>
            </a:pPr>
            <a:r>
              <a:rPr lang="ru-RU" sz="1600" b="1" dirty="0" smtClean="0">
                <a:solidFill>
                  <a:srgbClr val="601A24"/>
                </a:solidFill>
              </a:rPr>
              <a:t>В настоящее время на различной стадии производства находятся следующие 19 модулей (продолжение):</a:t>
            </a:r>
          </a:p>
          <a:p>
            <a:pPr marL="171450" indent="-171450">
              <a:spcAft>
                <a:spcPts val="600"/>
              </a:spcAft>
              <a:buFont typeface="Arial" panose="020B0604020202020204" pitchFamily="34" charset="0"/>
              <a:buChar char="•"/>
            </a:pPr>
            <a:r>
              <a:rPr lang="ru-RU" sz="1200" dirty="0">
                <a:solidFill>
                  <a:srgbClr val="601A24"/>
                </a:solidFill>
              </a:rPr>
              <a:t>Модуль выявления альтернативных посредников для сбыта подконтрольного товара</a:t>
            </a:r>
          </a:p>
          <a:p>
            <a:pPr marL="171450" indent="-171450">
              <a:spcAft>
                <a:spcPts val="600"/>
              </a:spcAft>
              <a:buFont typeface="Arial" panose="020B0604020202020204" pitchFamily="34" charset="0"/>
              <a:buChar char="•"/>
            </a:pPr>
            <a:r>
              <a:rPr lang="ru-RU" sz="1200" dirty="0">
                <a:solidFill>
                  <a:srgbClr val="601A24"/>
                </a:solidFill>
              </a:rPr>
              <a:t>Модуль выявления альтернативных </a:t>
            </a:r>
            <a:r>
              <a:rPr lang="ru-RU" sz="1200" dirty="0" err="1">
                <a:solidFill>
                  <a:srgbClr val="601A24"/>
                </a:solidFill>
              </a:rPr>
              <a:t>ритейлеров</a:t>
            </a:r>
            <a:endParaRPr lang="ru-RU" sz="1200" dirty="0">
              <a:solidFill>
                <a:srgbClr val="601A24"/>
              </a:solidFill>
            </a:endParaRPr>
          </a:p>
          <a:p>
            <a:pPr marL="171450" indent="-171450">
              <a:spcAft>
                <a:spcPts val="600"/>
              </a:spcAft>
              <a:buFont typeface="Arial" panose="020B0604020202020204" pitchFamily="34" charset="0"/>
              <a:buChar char="•"/>
            </a:pPr>
            <a:r>
              <a:rPr lang="ru-RU" sz="1200" dirty="0">
                <a:solidFill>
                  <a:srgbClr val="601A24"/>
                </a:solidFill>
              </a:rPr>
              <a:t>Модуль построения древа дистрибуции</a:t>
            </a:r>
          </a:p>
          <a:p>
            <a:pPr marL="171450" indent="-171450">
              <a:spcAft>
                <a:spcPts val="600"/>
              </a:spcAft>
              <a:buFont typeface="Arial" panose="020B0604020202020204" pitchFamily="34" charset="0"/>
              <a:buChar char="•"/>
            </a:pPr>
            <a:r>
              <a:rPr lang="ru-RU" sz="1200" dirty="0">
                <a:solidFill>
                  <a:srgbClr val="601A24"/>
                </a:solidFill>
              </a:rPr>
              <a:t>Модуль поиска остатков производственной партии подконтрольного товара</a:t>
            </a:r>
          </a:p>
          <a:p>
            <a:pPr marL="171450" indent="-171450">
              <a:spcAft>
                <a:spcPts val="600"/>
              </a:spcAft>
              <a:buFont typeface="Arial" panose="020B0604020202020204" pitchFamily="34" charset="0"/>
              <a:buChar char="•"/>
            </a:pPr>
            <a:r>
              <a:rPr lang="ru-RU" sz="1200" dirty="0">
                <a:solidFill>
                  <a:srgbClr val="601A24"/>
                </a:solidFill>
              </a:rPr>
              <a:t>Модуль декларации объемов производства</a:t>
            </a:r>
          </a:p>
          <a:p>
            <a:pPr marL="171450" indent="-171450">
              <a:spcAft>
                <a:spcPts val="600"/>
              </a:spcAft>
              <a:buFont typeface="Arial" panose="020B0604020202020204" pitchFamily="34" charset="0"/>
              <a:buChar char="•"/>
            </a:pPr>
            <a:r>
              <a:rPr lang="ru-RU" sz="1200" dirty="0">
                <a:solidFill>
                  <a:srgbClr val="601A24"/>
                </a:solidFill>
              </a:rPr>
              <a:t>Модуль построения пути подконтрольного товара</a:t>
            </a:r>
          </a:p>
          <a:p>
            <a:pPr marL="171450" indent="-171450">
              <a:spcAft>
                <a:spcPts val="600"/>
              </a:spcAft>
              <a:buFont typeface="Arial" panose="020B0604020202020204" pitchFamily="34" charset="0"/>
              <a:buChar char="•"/>
            </a:pPr>
            <a:r>
              <a:rPr lang="ru-RU" sz="1200" dirty="0">
                <a:solidFill>
                  <a:srgbClr val="601A24"/>
                </a:solidFill>
              </a:rPr>
              <a:t>Модуль выявления лишних посредников</a:t>
            </a:r>
          </a:p>
          <a:p>
            <a:pPr marL="171450" indent="-171450">
              <a:spcAft>
                <a:spcPts val="600"/>
              </a:spcAft>
              <a:buFont typeface="Arial" panose="020B0604020202020204" pitchFamily="34" charset="0"/>
              <a:buChar char="•"/>
            </a:pPr>
            <a:r>
              <a:rPr lang="ru-RU" sz="1200" dirty="0">
                <a:solidFill>
                  <a:srgbClr val="601A24"/>
                </a:solidFill>
              </a:rPr>
              <a:t>Модуль выявления альтернативных производителей</a:t>
            </a:r>
          </a:p>
          <a:p>
            <a:pPr marL="171450" indent="-171450">
              <a:spcAft>
                <a:spcPts val="600"/>
              </a:spcAft>
              <a:buFont typeface="Arial" panose="020B0604020202020204" pitchFamily="34" charset="0"/>
              <a:buChar char="•"/>
            </a:pPr>
            <a:r>
              <a:rPr lang="ru-RU" sz="1200" dirty="0">
                <a:solidFill>
                  <a:srgbClr val="601A24"/>
                </a:solidFill>
              </a:rPr>
              <a:t>Модуль выявления альтернативных поставщиков</a:t>
            </a:r>
          </a:p>
          <a:p>
            <a:pPr marL="171450" indent="-171450">
              <a:spcAft>
                <a:spcPts val="600"/>
              </a:spcAft>
              <a:buFont typeface="Arial" panose="020B0604020202020204" pitchFamily="34" charset="0"/>
              <a:buChar char="•"/>
            </a:pPr>
            <a:r>
              <a:rPr lang="ru-RU" sz="1200" dirty="0">
                <a:solidFill>
                  <a:srgbClr val="601A24"/>
                </a:solidFill>
              </a:rPr>
              <a:t>Модуль </a:t>
            </a:r>
            <a:r>
              <a:rPr lang="ru-RU" sz="1200" dirty="0" err="1">
                <a:solidFill>
                  <a:srgbClr val="601A24"/>
                </a:solidFill>
              </a:rPr>
              <a:t>рейтингования</a:t>
            </a:r>
            <a:r>
              <a:rPr lang="ru-RU" sz="1200" dirty="0">
                <a:solidFill>
                  <a:srgbClr val="601A24"/>
                </a:solidFill>
              </a:rPr>
              <a:t> производителей подконтрольного товара по безопасности</a:t>
            </a:r>
          </a:p>
          <a:p>
            <a:pPr marL="171450" indent="-171450">
              <a:spcAft>
                <a:spcPts val="600"/>
              </a:spcAft>
              <a:buFont typeface="Arial" panose="020B0604020202020204" pitchFamily="34" charset="0"/>
              <a:buChar char="•"/>
            </a:pPr>
            <a:r>
              <a:rPr lang="ru-RU" sz="1200" dirty="0">
                <a:solidFill>
                  <a:srgbClr val="601A24"/>
                </a:solidFill>
              </a:rPr>
              <a:t>Модуль определения ближайших мест реализации такого же подконтрольного товара</a:t>
            </a:r>
          </a:p>
          <a:p>
            <a:pPr marL="171450" indent="-171450">
              <a:spcAft>
                <a:spcPts val="600"/>
              </a:spcAft>
              <a:buFont typeface="Arial" panose="020B0604020202020204" pitchFamily="34" charset="0"/>
              <a:buChar char="•"/>
            </a:pPr>
            <a:r>
              <a:rPr lang="ru-RU" sz="1200" dirty="0">
                <a:solidFill>
                  <a:srgbClr val="601A24"/>
                </a:solidFill>
              </a:rPr>
              <a:t>Модуль расширенной характеристики подконтрольного товара</a:t>
            </a:r>
          </a:p>
          <a:p>
            <a:pPr marL="171450" indent="-171450">
              <a:spcAft>
                <a:spcPts val="600"/>
              </a:spcAft>
              <a:buFont typeface="Arial" panose="020B0604020202020204" pitchFamily="34" charset="0"/>
              <a:buChar char="•"/>
            </a:pPr>
            <a:r>
              <a:rPr lang="ru-RU" sz="1600" b="1" dirty="0">
                <a:solidFill>
                  <a:srgbClr val="601A24"/>
                </a:solidFill>
              </a:rPr>
              <a:t>Модули по защите </a:t>
            </a:r>
            <a:r>
              <a:rPr lang="ru-RU" sz="1600" b="1" dirty="0" smtClean="0">
                <a:solidFill>
                  <a:srgbClr val="601A24"/>
                </a:solidFill>
              </a:rPr>
              <a:t>информации:</a:t>
            </a:r>
            <a:endParaRPr lang="ru-RU" sz="1600" b="1" dirty="0">
              <a:solidFill>
                <a:srgbClr val="601A24"/>
              </a:solidFill>
            </a:endParaRPr>
          </a:p>
          <a:p>
            <a:pPr marL="171450" indent="-171450">
              <a:spcAft>
                <a:spcPts val="600"/>
              </a:spcAft>
              <a:buFont typeface="Arial" panose="020B0604020202020204" pitchFamily="34" charset="0"/>
              <a:buChar char="•"/>
            </a:pPr>
            <a:r>
              <a:rPr lang="ru-RU" sz="1200" dirty="0" smtClean="0">
                <a:solidFill>
                  <a:srgbClr val="601A24"/>
                </a:solidFill>
              </a:rPr>
              <a:t>Модуль </a:t>
            </a:r>
            <a:r>
              <a:rPr lang="ru-RU" sz="1200" dirty="0">
                <a:solidFill>
                  <a:srgbClr val="601A24"/>
                </a:solidFill>
              </a:rPr>
              <a:t>определения ручного ввода </a:t>
            </a:r>
            <a:r>
              <a:rPr lang="ru-RU" sz="1200" dirty="0" smtClean="0">
                <a:solidFill>
                  <a:srgbClr val="601A24"/>
                </a:solidFill>
              </a:rPr>
              <a:t>информации</a:t>
            </a:r>
          </a:p>
          <a:p>
            <a:pPr marL="171450" indent="-171450">
              <a:spcAft>
                <a:spcPts val="600"/>
              </a:spcAft>
              <a:buFont typeface="Arial" panose="020B0604020202020204" pitchFamily="34" charset="0"/>
              <a:buChar char="•"/>
            </a:pPr>
            <a:r>
              <a:rPr lang="ru-RU" sz="1200" dirty="0">
                <a:solidFill>
                  <a:srgbClr val="601A24"/>
                </a:solidFill>
              </a:rPr>
              <a:t>Модуль характеристик, производящих оформление </a:t>
            </a:r>
            <a:r>
              <a:rPr lang="ru-RU" sz="1200" dirty="0" err="1">
                <a:solidFill>
                  <a:srgbClr val="601A24"/>
                </a:solidFill>
              </a:rPr>
              <a:t>эВСД</a:t>
            </a:r>
            <a:r>
              <a:rPr lang="ru-RU" sz="1200" dirty="0">
                <a:solidFill>
                  <a:srgbClr val="601A24"/>
                </a:solidFill>
              </a:rPr>
              <a:t> лиц</a:t>
            </a:r>
          </a:p>
          <a:p>
            <a:pPr marL="171450" indent="-171450">
              <a:spcAft>
                <a:spcPts val="600"/>
              </a:spcAft>
              <a:buFont typeface="Arial" panose="020B0604020202020204" pitchFamily="34" charset="0"/>
              <a:buChar char="•"/>
            </a:pPr>
            <a:r>
              <a:rPr lang="ru-RU" sz="1200" dirty="0">
                <a:solidFill>
                  <a:srgbClr val="601A24"/>
                </a:solidFill>
              </a:rPr>
              <a:t>Модуль выявления подозрительных производящих оформление </a:t>
            </a:r>
            <a:r>
              <a:rPr lang="ru-RU" sz="1200" dirty="0" err="1">
                <a:solidFill>
                  <a:srgbClr val="601A24"/>
                </a:solidFill>
              </a:rPr>
              <a:t>эВСД</a:t>
            </a:r>
            <a:r>
              <a:rPr lang="ru-RU" sz="1200" dirty="0">
                <a:solidFill>
                  <a:srgbClr val="601A24"/>
                </a:solidFill>
              </a:rPr>
              <a:t> </a:t>
            </a:r>
            <a:r>
              <a:rPr lang="ru-RU" sz="1200" dirty="0" smtClean="0">
                <a:solidFill>
                  <a:srgbClr val="601A24"/>
                </a:solidFill>
              </a:rPr>
              <a:t>лиц</a:t>
            </a:r>
            <a:endParaRPr lang="ru-RU" sz="1200" dirty="0">
              <a:solidFill>
                <a:srgbClr val="601A24"/>
              </a:solidFill>
            </a:endParaRPr>
          </a:p>
        </p:txBody>
      </p:sp>
    </p:spTree>
    <p:extLst>
      <p:ext uri="{BB962C8B-B14F-4D97-AF65-F5344CB8AC3E}">
        <p14:creationId xmlns:p14="http://schemas.microsoft.com/office/powerpoint/2010/main" val="3816604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24</a:t>
            </a:fld>
            <a:endParaRPr lang="en-GB" altLang="ru-RU"/>
          </a:p>
        </p:txBody>
      </p:sp>
      <p:sp>
        <p:nvSpPr>
          <p:cNvPr id="3" name="Прямоугольник 2"/>
          <p:cNvSpPr/>
          <p:nvPr/>
        </p:nvSpPr>
        <p:spPr>
          <a:xfrm>
            <a:off x="107504" y="260648"/>
            <a:ext cx="9036496" cy="584775"/>
          </a:xfrm>
          <a:prstGeom prst="rect">
            <a:avLst/>
          </a:prstGeom>
        </p:spPr>
        <p:txBody>
          <a:bodyPr wrap="square">
            <a:spAutoFit/>
          </a:bodyPr>
          <a:lstStyle/>
          <a:p>
            <a:pPr algn="ctr">
              <a:spcAft>
                <a:spcPts val="1800"/>
              </a:spcAft>
            </a:pPr>
            <a:r>
              <a:rPr lang="ru-RU" sz="3200" b="1" dirty="0" smtClean="0">
                <a:solidFill>
                  <a:srgbClr val="601A24"/>
                </a:solidFill>
              </a:rPr>
              <a:t>Что выдают аналитические модули</a:t>
            </a:r>
            <a:r>
              <a:rPr lang="en-US" sz="3200" b="1" dirty="0" smtClean="0">
                <a:solidFill>
                  <a:srgbClr val="601A24"/>
                </a:solidFill>
              </a:rPr>
              <a:t>?</a:t>
            </a:r>
            <a:endParaRPr lang="ru-RU" sz="3200" b="1" dirty="0">
              <a:solidFill>
                <a:srgbClr val="601A24"/>
              </a:solidFill>
            </a:endParaRPr>
          </a:p>
        </p:txBody>
      </p:sp>
      <p:sp>
        <p:nvSpPr>
          <p:cNvPr id="4" name="Прямоугольник 3"/>
          <p:cNvSpPr/>
          <p:nvPr/>
        </p:nvSpPr>
        <p:spPr>
          <a:xfrm>
            <a:off x="107504" y="812901"/>
            <a:ext cx="8856984" cy="523220"/>
          </a:xfrm>
          <a:prstGeom prst="rect">
            <a:avLst/>
          </a:prstGeom>
        </p:spPr>
        <p:txBody>
          <a:bodyPr wrap="square">
            <a:spAutoFit/>
          </a:bodyPr>
          <a:lstStyle/>
          <a:p>
            <a:pPr marL="171450" indent="-171450">
              <a:spcAft>
                <a:spcPts val="600"/>
              </a:spcAft>
              <a:buFont typeface="Arial" panose="020B0604020202020204" pitchFamily="34" charset="0"/>
              <a:buChar char="•"/>
            </a:pPr>
            <a:r>
              <a:rPr lang="ru-RU" sz="1400" dirty="0" smtClean="0">
                <a:solidFill>
                  <a:srgbClr val="601A24"/>
                </a:solidFill>
              </a:rPr>
              <a:t>Каждый аналитический модуль имеет свой интерфейс, позволяющий сформировать задание для модуля и сформировать вид, качество и объем информации, получаемой в результате его работы</a:t>
            </a:r>
            <a:endParaRPr lang="ru-RU" sz="1400" dirty="0">
              <a:solidFill>
                <a:srgbClr val="601A24"/>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8" y="1340768"/>
            <a:ext cx="8902656" cy="4523840"/>
          </a:xfrm>
          <a:prstGeom prst="rect">
            <a:avLst/>
          </a:prstGeom>
        </p:spPr>
      </p:pic>
    </p:spTree>
    <p:extLst>
      <p:ext uri="{BB962C8B-B14F-4D97-AF65-F5344CB8AC3E}">
        <p14:creationId xmlns:p14="http://schemas.microsoft.com/office/powerpoint/2010/main" val="4044046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25</a:t>
            </a:fld>
            <a:endParaRPr lang="en-GB" altLang="ru-RU"/>
          </a:p>
        </p:txBody>
      </p:sp>
      <p:sp>
        <p:nvSpPr>
          <p:cNvPr id="3" name="Прямоугольник 2"/>
          <p:cNvSpPr/>
          <p:nvPr/>
        </p:nvSpPr>
        <p:spPr>
          <a:xfrm>
            <a:off x="107504" y="260648"/>
            <a:ext cx="9036496" cy="584775"/>
          </a:xfrm>
          <a:prstGeom prst="rect">
            <a:avLst/>
          </a:prstGeom>
        </p:spPr>
        <p:txBody>
          <a:bodyPr wrap="square">
            <a:spAutoFit/>
          </a:bodyPr>
          <a:lstStyle/>
          <a:p>
            <a:pPr algn="ctr">
              <a:spcAft>
                <a:spcPts val="1800"/>
              </a:spcAft>
            </a:pPr>
            <a:r>
              <a:rPr lang="ru-RU" sz="3200" b="1" dirty="0" smtClean="0">
                <a:solidFill>
                  <a:srgbClr val="601A24"/>
                </a:solidFill>
              </a:rPr>
              <a:t>Что выдают аналитические модули</a:t>
            </a:r>
            <a:r>
              <a:rPr lang="en-US" sz="3200" b="1" dirty="0" smtClean="0">
                <a:solidFill>
                  <a:srgbClr val="601A24"/>
                </a:solidFill>
              </a:rPr>
              <a:t>?</a:t>
            </a:r>
            <a:endParaRPr lang="ru-RU" sz="3200" b="1" dirty="0">
              <a:solidFill>
                <a:srgbClr val="601A24"/>
              </a:solidFill>
            </a:endParaRPr>
          </a:p>
        </p:txBody>
      </p:sp>
      <p:sp>
        <p:nvSpPr>
          <p:cNvPr id="4" name="Прямоугольник 3"/>
          <p:cNvSpPr/>
          <p:nvPr/>
        </p:nvSpPr>
        <p:spPr>
          <a:xfrm>
            <a:off x="107504" y="812901"/>
            <a:ext cx="8856984" cy="523220"/>
          </a:xfrm>
          <a:prstGeom prst="rect">
            <a:avLst/>
          </a:prstGeom>
        </p:spPr>
        <p:txBody>
          <a:bodyPr wrap="square">
            <a:spAutoFit/>
          </a:bodyPr>
          <a:lstStyle/>
          <a:p>
            <a:pPr marL="171450" indent="-171450">
              <a:spcAft>
                <a:spcPts val="600"/>
              </a:spcAft>
              <a:buFont typeface="Arial" panose="020B0604020202020204" pitchFamily="34" charset="0"/>
              <a:buChar char="•"/>
            </a:pPr>
            <a:r>
              <a:rPr lang="ru-RU" sz="1400" dirty="0" smtClean="0">
                <a:solidFill>
                  <a:srgbClr val="601A24"/>
                </a:solidFill>
              </a:rPr>
              <a:t>Каждый аналитический модуль имеет свой интерфейс, позволяющий сформировать задание для модуля и сформировать вид, качество и объем информации, получаемой в результате его работы</a:t>
            </a:r>
            <a:endParaRPr lang="ru-RU" sz="1400" dirty="0">
              <a:solidFill>
                <a:srgbClr val="601A24"/>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84784"/>
            <a:ext cx="8820472" cy="4265867"/>
          </a:xfrm>
          <a:prstGeom prst="rect">
            <a:avLst/>
          </a:prstGeom>
        </p:spPr>
      </p:pic>
    </p:spTree>
    <p:extLst>
      <p:ext uri="{BB962C8B-B14F-4D97-AF65-F5344CB8AC3E}">
        <p14:creationId xmlns:p14="http://schemas.microsoft.com/office/powerpoint/2010/main" val="4094557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26</a:t>
            </a:fld>
            <a:endParaRPr lang="en-GB" altLang="ru-RU"/>
          </a:p>
        </p:txBody>
      </p:sp>
      <p:sp>
        <p:nvSpPr>
          <p:cNvPr id="3" name="Прямоугольник 2"/>
          <p:cNvSpPr/>
          <p:nvPr/>
        </p:nvSpPr>
        <p:spPr>
          <a:xfrm>
            <a:off x="107504" y="260648"/>
            <a:ext cx="9036496" cy="1077218"/>
          </a:xfrm>
          <a:prstGeom prst="rect">
            <a:avLst/>
          </a:prstGeom>
        </p:spPr>
        <p:txBody>
          <a:bodyPr wrap="square">
            <a:spAutoFit/>
          </a:bodyPr>
          <a:lstStyle/>
          <a:p>
            <a:pPr algn="ctr">
              <a:spcAft>
                <a:spcPts val="1800"/>
              </a:spcAft>
            </a:pPr>
            <a:r>
              <a:rPr lang="ru-RU" sz="3200" b="1" dirty="0" smtClean="0">
                <a:solidFill>
                  <a:srgbClr val="601A24"/>
                </a:solidFill>
              </a:rPr>
              <a:t>Ход планировки разработки аналитических модулей</a:t>
            </a:r>
            <a:endParaRPr lang="ru-RU" sz="3200" b="1" dirty="0">
              <a:solidFill>
                <a:srgbClr val="601A24"/>
              </a:solidFill>
            </a:endParaRPr>
          </a:p>
        </p:txBody>
      </p:sp>
      <p:sp>
        <p:nvSpPr>
          <p:cNvPr id="5" name="Прямоугольник 4"/>
          <p:cNvSpPr/>
          <p:nvPr/>
        </p:nvSpPr>
        <p:spPr>
          <a:xfrm>
            <a:off x="179512" y="1412776"/>
            <a:ext cx="8712968" cy="4339650"/>
          </a:xfrm>
          <a:prstGeom prst="rect">
            <a:avLst/>
          </a:prstGeom>
        </p:spPr>
        <p:txBody>
          <a:bodyPr wrap="square">
            <a:spAutoFit/>
          </a:bodyPr>
          <a:lstStyle/>
          <a:p>
            <a:pPr marL="171450" indent="-171450">
              <a:spcAft>
                <a:spcPts val="600"/>
              </a:spcAft>
              <a:buFont typeface="Arial" panose="020B0604020202020204" pitchFamily="34" charset="0"/>
              <a:buChar char="•"/>
            </a:pPr>
            <a:r>
              <a:rPr lang="ru-RU" sz="1600" dirty="0" smtClean="0">
                <a:solidFill>
                  <a:srgbClr val="601A24"/>
                </a:solidFill>
              </a:rPr>
              <a:t>То есть, работающий с модулем оператор, работает не непосредственно с электронными сертификатами, а формирует задание на их обработку и оценку и получает результаты этой обработки в удобном для него виде.</a:t>
            </a:r>
          </a:p>
          <a:p>
            <a:pPr marL="171450" indent="-171450">
              <a:spcAft>
                <a:spcPts val="600"/>
              </a:spcAft>
              <a:buFont typeface="Arial" panose="020B0604020202020204" pitchFamily="34" charset="0"/>
              <a:buChar char="•"/>
            </a:pPr>
            <a:r>
              <a:rPr lang="ru-RU" sz="1600" dirty="0" smtClean="0">
                <a:solidFill>
                  <a:srgbClr val="601A24"/>
                </a:solidFill>
              </a:rPr>
              <a:t>Разработанные модули имеют интерфейс-оболочку, зайдя в которую, оператор имеет возможность работы с любым из модулей и возможность переключения между модулями</a:t>
            </a:r>
            <a:endParaRPr lang="en-US" sz="1600" dirty="0" smtClean="0">
              <a:solidFill>
                <a:srgbClr val="601A24"/>
              </a:solidFill>
            </a:endParaRPr>
          </a:p>
          <a:p>
            <a:pPr marL="171450" indent="-171450">
              <a:spcAft>
                <a:spcPts val="600"/>
              </a:spcAft>
              <a:buFont typeface="Arial" panose="020B0604020202020204" pitchFamily="34" charset="0"/>
              <a:buChar char="•"/>
            </a:pPr>
            <a:r>
              <a:rPr lang="ru-RU" sz="1600" dirty="0" smtClean="0">
                <a:solidFill>
                  <a:srgbClr val="601A24"/>
                </a:solidFill>
              </a:rPr>
              <a:t>Кроме перечисленных сейчас </a:t>
            </a:r>
            <a:r>
              <a:rPr lang="ru-RU" sz="1600" dirty="0" err="1" smtClean="0">
                <a:solidFill>
                  <a:srgbClr val="601A24"/>
                </a:solidFill>
              </a:rPr>
              <a:t>Россельхознадзором</a:t>
            </a:r>
            <a:r>
              <a:rPr lang="ru-RU" sz="1600" dirty="0" smtClean="0">
                <a:solidFill>
                  <a:srgbClr val="601A24"/>
                </a:solidFill>
              </a:rPr>
              <a:t> ведутся подготовительные работы по сотрудничеству с ОАО Мегафон по созданию аналитических модулей и альтернативной системе оповещения пользователей в ходе исполнения двухфакторной аутентификации, </a:t>
            </a:r>
          </a:p>
          <a:p>
            <a:pPr marL="171450" indent="-171450">
              <a:spcAft>
                <a:spcPts val="600"/>
              </a:spcAft>
              <a:buFont typeface="Arial" panose="020B0604020202020204" pitchFamily="34" charset="0"/>
              <a:buChar char="•"/>
            </a:pPr>
            <a:r>
              <a:rPr lang="ru-RU" sz="1600" dirty="0" smtClean="0">
                <a:solidFill>
                  <a:srgbClr val="601A24"/>
                </a:solidFill>
              </a:rPr>
              <a:t>Также ведется предварительное тестирование разработанного с компанией «Лаборатория </a:t>
            </a:r>
            <a:r>
              <a:rPr lang="ru-RU" sz="1600" dirty="0">
                <a:solidFill>
                  <a:srgbClr val="601A24"/>
                </a:solidFill>
              </a:rPr>
              <a:t>К</a:t>
            </a:r>
            <a:r>
              <a:rPr lang="ru-RU" sz="1600" dirty="0" smtClean="0">
                <a:solidFill>
                  <a:srgbClr val="601A24"/>
                </a:solidFill>
              </a:rPr>
              <a:t>асперского» аналитического модуля, призванного обеспечить проведение системы мониторинга деятельности в </a:t>
            </a:r>
            <a:r>
              <a:rPr lang="ru-RU" sz="1600" dirty="0" err="1" smtClean="0">
                <a:solidFill>
                  <a:srgbClr val="601A24"/>
                </a:solidFill>
              </a:rPr>
              <a:t>ВетИС</a:t>
            </a:r>
            <a:r>
              <a:rPr lang="ru-RU" sz="1600" dirty="0" smtClean="0">
                <a:solidFill>
                  <a:srgbClr val="601A24"/>
                </a:solidFill>
              </a:rPr>
              <a:t> лиц, занимающихся жульничеством на основе «выросшего» в банковской сфере</a:t>
            </a:r>
            <a:r>
              <a:rPr lang="en-US" sz="1600" dirty="0" smtClean="0">
                <a:solidFill>
                  <a:srgbClr val="601A24"/>
                </a:solidFill>
              </a:rPr>
              <a:t> </a:t>
            </a:r>
            <a:r>
              <a:rPr lang="ru-RU" sz="1600" dirty="0" smtClean="0">
                <a:solidFill>
                  <a:srgbClr val="601A24"/>
                </a:solidFill>
              </a:rPr>
              <a:t>проекта </a:t>
            </a:r>
            <a:r>
              <a:rPr lang="en-US" sz="1600" dirty="0" smtClean="0">
                <a:solidFill>
                  <a:srgbClr val="601A24"/>
                </a:solidFill>
              </a:rPr>
              <a:t>Fraud Prevention</a:t>
            </a:r>
            <a:endParaRPr lang="ru-RU" sz="1600" dirty="0" smtClean="0">
              <a:solidFill>
                <a:srgbClr val="601A24"/>
              </a:solidFill>
            </a:endParaRPr>
          </a:p>
          <a:p>
            <a:pPr marL="171450" indent="-171450">
              <a:spcAft>
                <a:spcPts val="600"/>
              </a:spcAft>
              <a:buFont typeface="Arial" panose="020B0604020202020204" pitchFamily="34" charset="0"/>
              <a:buChar char="•"/>
            </a:pPr>
            <a:r>
              <a:rPr lang="ru-RU" sz="1600" dirty="0" smtClean="0">
                <a:solidFill>
                  <a:srgbClr val="601A24"/>
                </a:solidFill>
              </a:rPr>
              <a:t>Также рассматриваются предложения от других </a:t>
            </a:r>
            <a:r>
              <a:rPr lang="en-US" sz="1600" dirty="0" smtClean="0">
                <a:solidFill>
                  <a:srgbClr val="601A24"/>
                </a:solidFill>
              </a:rPr>
              <a:t>IT-</a:t>
            </a:r>
            <a:r>
              <a:rPr lang="ru-RU" sz="1600" dirty="0" smtClean="0">
                <a:solidFill>
                  <a:srgbClr val="601A24"/>
                </a:solidFill>
              </a:rPr>
              <a:t>компаний, поступающие в ответ на публичное предложение о сотрудничестве, сделанное </a:t>
            </a:r>
            <a:r>
              <a:rPr lang="ru-RU" sz="1600" dirty="0" err="1" smtClean="0">
                <a:solidFill>
                  <a:srgbClr val="601A24"/>
                </a:solidFill>
              </a:rPr>
              <a:t>Россельхознадзором</a:t>
            </a:r>
            <a:r>
              <a:rPr lang="en-US" sz="1600" dirty="0" smtClean="0">
                <a:solidFill>
                  <a:srgbClr val="601A24"/>
                </a:solidFill>
              </a:rPr>
              <a:t>  </a:t>
            </a:r>
            <a:endParaRPr lang="ru-RU" sz="1600" dirty="0" smtClean="0">
              <a:solidFill>
                <a:srgbClr val="601A24"/>
              </a:solidFill>
            </a:endParaRPr>
          </a:p>
        </p:txBody>
      </p:sp>
    </p:spTree>
    <p:extLst>
      <p:ext uri="{BB962C8B-B14F-4D97-AF65-F5344CB8AC3E}">
        <p14:creationId xmlns:p14="http://schemas.microsoft.com/office/powerpoint/2010/main" val="2783829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27</a:t>
            </a:fld>
            <a:endParaRPr lang="en-GB" altLang="ru-RU"/>
          </a:p>
        </p:txBody>
      </p:sp>
      <p:sp>
        <p:nvSpPr>
          <p:cNvPr id="3" name="Прямоугольник 2"/>
          <p:cNvSpPr/>
          <p:nvPr/>
        </p:nvSpPr>
        <p:spPr>
          <a:xfrm>
            <a:off x="107504" y="116632"/>
            <a:ext cx="9036496" cy="1077218"/>
          </a:xfrm>
          <a:prstGeom prst="rect">
            <a:avLst/>
          </a:prstGeom>
        </p:spPr>
        <p:txBody>
          <a:bodyPr wrap="square">
            <a:spAutoFit/>
          </a:bodyPr>
          <a:lstStyle/>
          <a:p>
            <a:pPr algn="ctr">
              <a:spcAft>
                <a:spcPts val="1800"/>
              </a:spcAft>
            </a:pPr>
            <a:r>
              <a:rPr lang="ru-RU" sz="3200" b="1" dirty="0" smtClean="0">
                <a:solidFill>
                  <a:srgbClr val="601A24"/>
                </a:solidFill>
              </a:rPr>
              <a:t>Ближайшие перспективы ввода в </a:t>
            </a:r>
            <a:r>
              <a:rPr lang="ru-RU" sz="3200" b="1" dirty="0" err="1" smtClean="0">
                <a:solidFill>
                  <a:srgbClr val="601A24"/>
                </a:solidFill>
              </a:rPr>
              <a:t>промэксплуатацию</a:t>
            </a:r>
            <a:endParaRPr lang="ru-RU" sz="3200" b="1" dirty="0">
              <a:solidFill>
                <a:srgbClr val="601A24"/>
              </a:solidFill>
            </a:endParaRPr>
          </a:p>
        </p:txBody>
      </p:sp>
      <p:sp>
        <p:nvSpPr>
          <p:cNvPr id="5" name="Прямоугольник 4"/>
          <p:cNvSpPr/>
          <p:nvPr/>
        </p:nvSpPr>
        <p:spPr>
          <a:xfrm>
            <a:off x="107504" y="1340503"/>
            <a:ext cx="8928992" cy="4262705"/>
          </a:xfrm>
          <a:prstGeom prst="rect">
            <a:avLst/>
          </a:prstGeom>
        </p:spPr>
        <p:txBody>
          <a:bodyPr wrap="square">
            <a:spAutoFit/>
          </a:bodyPr>
          <a:lstStyle/>
          <a:p>
            <a:pPr marL="171450" indent="-171450">
              <a:spcAft>
                <a:spcPts val="600"/>
              </a:spcAft>
              <a:buFont typeface="Arial" panose="020B0604020202020204" pitchFamily="34" charset="0"/>
              <a:buChar char="•"/>
            </a:pPr>
            <a:r>
              <a:rPr lang="ru-RU" sz="1600" dirty="0" smtClean="0">
                <a:solidFill>
                  <a:srgbClr val="601A24"/>
                </a:solidFill>
              </a:rPr>
              <a:t>Сейчас выполнены, предварительно испытаны и опубликованы в продуктивном контуре ряд аналитических модулей, которые сейчас тестируются избранными Территориальными управлениями </a:t>
            </a:r>
            <a:r>
              <a:rPr lang="ru-RU" sz="1600" dirty="0" err="1" smtClean="0">
                <a:solidFill>
                  <a:srgbClr val="601A24"/>
                </a:solidFill>
              </a:rPr>
              <a:t>Россельхознадзора</a:t>
            </a:r>
            <a:r>
              <a:rPr lang="ru-RU" sz="1600" dirty="0" smtClean="0">
                <a:solidFill>
                  <a:srgbClr val="601A24"/>
                </a:solidFill>
              </a:rPr>
              <a:t>, </a:t>
            </a:r>
            <a:r>
              <a:rPr lang="ru-RU" sz="1600" dirty="0" err="1" smtClean="0">
                <a:solidFill>
                  <a:srgbClr val="601A24"/>
                </a:solidFill>
              </a:rPr>
              <a:t>госветслужб</a:t>
            </a:r>
            <a:r>
              <a:rPr lang="ru-RU" sz="1600" dirty="0" smtClean="0">
                <a:solidFill>
                  <a:srgbClr val="601A24"/>
                </a:solidFill>
              </a:rPr>
              <a:t> регионов и коммерческих компаний разного типа (там есть и </a:t>
            </a:r>
            <a:r>
              <a:rPr lang="ru-RU" sz="1600" dirty="0" err="1" smtClean="0">
                <a:solidFill>
                  <a:srgbClr val="601A24"/>
                </a:solidFill>
              </a:rPr>
              <a:t>ритейлеры</a:t>
            </a:r>
            <a:r>
              <a:rPr lang="ru-RU" sz="1600" dirty="0" smtClean="0">
                <a:solidFill>
                  <a:srgbClr val="601A24"/>
                </a:solidFill>
              </a:rPr>
              <a:t> и производители и посредники, есть очень крупные компании, такие, как, например, </a:t>
            </a:r>
            <a:r>
              <a:rPr lang="ru-RU" sz="1600" dirty="0" err="1" smtClean="0">
                <a:solidFill>
                  <a:srgbClr val="601A24"/>
                </a:solidFill>
              </a:rPr>
              <a:t>Мираторг</a:t>
            </a:r>
            <a:r>
              <a:rPr lang="ru-RU" sz="1600" dirty="0" smtClean="0">
                <a:solidFill>
                  <a:srgbClr val="601A24"/>
                </a:solidFill>
              </a:rPr>
              <a:t>, и индивидуальные предприниматели: </a:t>
            </a:r>
          </a:p>
          <a:p>
            <a:pPr marL="285750" indent="-285750">
              <a:buFont typeface="Arial" panose="020B0604020202020204" pitchFamily="34" charset="0"/>
              <a:buChar char="•"/>
            </a:pPr>
            <a:r>
              <a:rPr lang="ru-RU" sz="1400" dirty="0">
                <a:solidFill>
                  <a:srgbClr val="601A24"/>
                </a:solidFill>
              </a:rPr>
              <a:t>Модуль анализа соотношения производства и потребления в регионе</a:t>
            </a:r>
          </a:p>
          <a:p>
            <a:pPr marL="285750" indent="-285750">
              <a:buFont typeface="Arial" panose="020B0604020202020204" pitchFamily="34" charset="0"/>
              <a:buChar char="•"/>
            </a:pPr>
            <a:r>
              <a:rPr lang="ru-RU" sz="1400" dirty="0">
                <a:solidFill>
                  <a:srgbClr val="601A24"/>
                </a:solidFill>
              </a:rPr>
              <a:t>Модуль перечня производителей подконтрольного товара</a:t>
            </a:r>
          </a:p>
          <a:p>
            <a:pPr marL="285750" indent="-285750">
              <a:buFont typeface="Arial" panose="020B0604020202020204" pitchFamily="34" charset="0"/>
              <a:buChar char="•"/>
            </a:pPr>
            <a:r>
              <a:rPr lang="ru-RU" sz="1400" dirty="0">
                <a:solidFill>
                  <a:srgbClr val="601A24"/>
                </a:solidFill>
              </a:rPr>
              <a:t>Модуль построения карты </a:t>
            </a:r>
            <a:r>
              <a:rPr lang="ru-RU" sz="1400" dirty="0" err="1">
                <a:solidFill>
                  <a:srgbClr val="601A24"/>
                </a:solidFill>
              </a:rPr>
              <a:t>ретейлеров</a:t>
            </a:r>
            <a:r>
              <a:rPr lang="ru-RU" sz="1400" dirty="0">
                <a:solidFill>
                  <a:srgbClr val="601A24"/>
                </a:solidFill>
              </a:rPr>
              <a:t> подконтрольного товара</a:t>
            </a:r>
          </a:p>
          <a:p>
            <a:pPr marL="285750" indent="-285750">
              <a:buFont typeface="Arial" panose="020B0604020202020204" pitchFamily="34" charset="0"/>
              <a:buChar char="•"/>
            </a:pPr>
            <a:r>
              <a:rPr lang="ru-RU" sz="1400" dirty="0">
                <a:solidFill>
                  <a:srgbClr val="601A24"/>
                </a:solidFill>
              </a:rPr>
              <a:t>Модуль </a:t>
            </a:r>
            <a:r>
              <a:rPr lang="ru-RU" sz="1400" dirty="0" err="1">
                <a:solidFill>
                  <a:srgbClr val="601A24"/>
                </a:solidFill>
              </a:rPr>
              <a:t>рейтингования</a:t>
            </a:r>
            <a:r>
              <a:rPr lang="ru-RU" sz="1400" dirty="0">
                <a:solidFill>
                  <a:srgbClr val="601A24"/>
                </a:solidFill>
              </a:rPr>
              <a:t> поставщиков подконтрольного товара по фальсификации</a:t>
            </a:r>
          </a:p>
          <a:p>
            <a:pPr marL="285750" indent="-285750">
              <a:buFont typeface="Arial" panose="020B0604020202020204" pitchFamily="34" charset="0"/>
              <a:buChar char="•"/>
            </a:pPr>
            <a:r>
              <a:rPr lang="ru-RU" sz="1400" dirty="0">
                <a:solidFill>
                  <a:srgbClr val="601A24"/>
                </a:solidFill>
              </a:rPr>
              <a:t>Модуль отслеживания превращения сырья в продукцию</a:t>
            </a:r>
          </a:p>
          <a:p>
            <a:pPr marL="285750" indent="-285750">
              <a:buFont typeface="Arial" panose="020B0604020202020204" pitchFamily="34" charset="0"/>
              <a:buChar char="•"/>
            </a:pPr>
            <a:r>
              <a:rPr lang="ru-RU" sz="1400" dirty="0">
                <a:solidFill>
                  <a:srgbClr val="601A24"/>
                </a:solidFill>
              </a:rPr>
              <a:t>Модуль выявления альтернативных посредников для сбыта подконтрольного товара</a:t>
            </a:r>
          </a:p>
          <a:p>
            <a:pPr marL="285750" indent="-285750">
              <a:buFont typeface="Arial" panose="020B0604020202020204" pitchFamily="34" charset="0"/>
              <a:buChar char="•"/>
            </a:pPr>
            <a:r>
              <a:rPr lang="ru-RU" sz="1400" dirty="0">
                <a:solidFill>
                  <a:srgbClr val="601A24"/>
                </a:solidFill>
              </a:rPr>
              <a:t>Модуль выявления альтернативных </a:t>
            </a:r>
            <a:r>
              <a:rPr lang="ru-RU" sz="1400" dirty="0" err="1">
                <a:solidFill>
                  <a:srgbClr val="601A24"/>
                </a:solidFill>
              </a:rPr>
              <a:t>ритейлеров</a:t>
            </a:r>
            <a:endParaRPr lang="ru-RU" sz="1400" dirty="0">
              <a:solidFill>
                <a:srgbClr val="601A24"/>
              </a:solidFill>
            </a:endParaRPr>
          </a:p>
          <a:p>
            <a:pPr marL="285750" indent="-285750">
              <a:buFont typeface="Arial" panose="020B0604020202020204" pitchFamily="34" charset="0"/>
              <a:buChar char="•"/>
            </a:pPr>
            <a:r>
              <a:rPr lang="ru-RU" sz="1400" dirty="0">
                <a:solidFill>
                  <a:srgbClr val="601A24"/>
                </a:solidFill>
              </a:rPr>
              <a:t>Модуль декларации объемов производства</a:t>
            </a:r>
          </a:p>
          <a:p>
            <a:pPr marL="285750" indent="-285750">
              <a:buFont typeface="Arial" panose="020B0604020202020204" pitchFamily="34" charset="0"/>
              <a:buChar char="•"/>
            </a:pPr>
            <a:r>
              <a:rPr lang="ru-RU" sz="1400" dirty="0">
                <a:solidFill>
                  <a:srgbClr val="601A24"/>
                </a:solidFill>
              </a:rPr>
              <a:t>Модуль выявления альтернативных производителей</a:t>
            </a:r>
          </a:p>
          <a:p>
            <a:pPr marL="285750" indent="-285750">
              <a:buFont typeface="Arial" panose="020B0604020202020204" pitchFamily="34" charset="0"/>
              <a:buChar char="•"/>
            </a:pPr>
            <a:r>
              <a:rPr lang="ru-RU" sz="1400" dirty="0">
                <a:solidFill>
                  <a:srgbClr val="601A24"/>
                </a:solidFill>
              </a:rPr>
              <a:t>Модуль выявления альтернативных поставщиков</a:t>
            </a:r>
          </a:p>
          <a:p>
            <a:pPr marL="285750" indent="-285750">
              <a:buFont typeface="Arial" panose="020B0604020202020204" pitchFamily="34" charset="0"/>
              <a:buChar char="•"/>
            </a:pPr>
            <a:r>
              <a:rPr lang="ru-RU" sz="1400" dirty="0">
                <a:solidFill>
                  <a:srgbClr val="601A24"/>
                </a:solidFill>
              </a:rPr>
              <a:t>Модуль определения ближайших мест реализации такого же подконтрольного товара</a:t>
            </a:r>
          </a:p>
          <a:p>
            <a:pPr marL="171450" indent="-171450">
              <a:spcAft>
                <a:spcPts val="600"/>
              </a:spcAft>
              <a:buFont typeface="Arial" panose="020B0604020202020204" pitchFamily="34" charset="0"/>
              <a:buChar char="•"/>
            </a:pPr>
            <a:r>
              <a:rPr lang="ru-RU" sz="1600" dirty="0" smtClean="0">
                <a:solidFill>
                  <a:srgbClr val="601A24"/>
                </a:solidFill>
              </a:rPr>
              <a:t>Еще 17 модулей планируется </a:t>
            </a:r>
            <a:r>
              <a:rPr lang="ru-RU" sz="1600" dirty="0" err="1" smtClean="0">
                <a:solidFill>
                  <a:srgbClr val="601A24"/>
                </a:solidFill>
              </a:rPr>
              <a:t>планируется</a:t>
            </a:r>
            <a:r>
              <a:rPr lang="ru-RU" sz="1600" dirty="0" smtClean="0">
                <a:solidFill>
                  <a:srgbClr val="601A24"/>
                </a:solidFill>
              </a:rPr>
              <a:t> перевести в пробную эксплуатацию до августа </a:t>
            </a:r>
          </a:p>
        </p:txBody>
      </p:sp>
    </p:spTree>
    <p:extLst>
      <p:ext uri="{BB962C8B-B14F-4D97-AF65-F5344CB8AC3E}">
        <p14:creationId xmlns:p14="http://schemas.microsoft.com/office/powerpoint/2010/main" val="1604780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28</a:t>
            </a:fld>
            <a:endParaRPr lang="en-GB" altLang="ru-RU"/>
          </a:p>
        </p:txBody>
      </p:sp>
      <p:sp>
        <p:nvSpPr>
          <p:cNvPr id="3" name="Прямоугольник 2"/>
          <p:cNvSpPr/>
          <p:nvPr/>
        </p:nvSpPr>
        <p:spPr>
          <a:xfrm>
            <a:off x="107504" y="116632"/>
            <a:ext cx="9036496" cy="1077218"/>
          </a:xfrm>
          <a:prstGeom prst="rect">
            <a:avLst/>
          </a:prstGeom>
        </p:spPr>
        <p:txBody>
          <a:bodyPr wrap="square">
            <a:spAutoFit/>
          </a:bodyPr>
          <a:lstStyle/>
          <a:p>
            <a:pPr algn="ctr">
              <a:spcAft>
                <a:spcPts val="1800"/>
              </a:spcAft>
            </a:pPr>
            <a:r>
              <a:rPr lang="ru-RU" sz="3200" b="1" dirty="0" smtClean="0">
                <a:solidFill>
                  <a:srgbClr val="601A24"/>
                </a:solidFill>
              </a:rPr>
              <a:t>Проблемы в разработке и внедрении аналитических модулей</a:t>
            </a:r>
            <a:endParaRPr lang="ru-RU" sz="3200" b="1" dirty="0">
              <a:solidFill>
                <a:srgbClr val="601A24"/>
              </a:solidFill>
            </a:endParaRPr>
          </a:p>
        </p:txBody>
      </p:sp>
      <p:sp>
        <p:nvSpPr>
          <p:cNvPr id="5" name="Прямоугольник 4"/>
          <p:cNvSpPr/>
          <p:nvPr/>
        </p:nvSpPr>
        <p:spPr>
          <a:xfrm>
            <a:off x="539552" y="1628800"/>
            <a:ext cx="8064896" cy="3939540"/>
          </a:xfrm>
          <a:prstGeom prst="rect">
            <a:avLst/>
          </a:prstGeom>
        </p:spPr>
        <p:txBody>
          <a:bodyPr wrap="square">
            <a:spAutoFit/>
          </a:bodyPr>
          <a:lstStyle/>
          <a:p>
            <a:pPr marL="171450" indent="-171450">
              <a:spcAft>
                <a:spcPts val="600"/>
              </a:spcAft>
              <a:buFont typeface="Arial" panose="020B0604020202020204" pitchFamily="34" charset="0"/>
              <a:buChar char="•"/>
            </a:pPr>
            <a:r>
              <a:rPr lang="ru-RU" sz="1600" dirty="0" smtClean="0">
                <a:solidFill>
                  <a:srgbClr val="601A24"/>
                </a:solidFill>
              </a:rPr>
              <a:t>Первая проблема – понятная всем – потребные финансы. Внутренние возможности </a:t>
            </a:r>
            <a:r>
              <a:rPr lang="ru-RU" sz="1600" dirty="0" err="1" smtClean="0">
                <a:solidFill>
                  <a:srgbClr val="601A24"/>
                </a:solidFill>
              </a:rPr>
              <a:t>Россельхознадзора</a:t>
            </a:r>
            <a:r>
              <a:rPr lang="ru-RU" sz="1600" dirty="0" smtClean="0">
                <a:solidFill>
                  <a:srgbClr val="601A24"/>
                </a:solidFill>
              </a:rPr>
              <a:t> в этом отношении скромны и они используются, целевое финансирование пока только ожидается, но в уже более-менее определенном смысле на перспективу 22-23 года</a:t>
            </a:r>
          </a:p>
          <a:p>
            <a:pPr marL="171450" indent="-171450">
              <a:spcAft>
                <a:spcPts val="600"/>
              </a:spcAft>
              <a:buFont typeface="Arial" panose="020B0604020202020204" pitchFamily="34" charset="0"/>
              <a:buChar char="•"/>
            </a:pPr>
            <a:r>
              <a:rPr lang="ru-RU" sz="1600" dirty="0" smtClean="0">
                <a:solidFill>
                  <a:srgbClr val="601A24"/>
                </a:solidFill>
              </a:rPr>
              <a:t>Вторая проблема заключается в том, что данные </a:t>
            </a:r>
            <a:r>
              <a:rPr lang="ru-RU" sz="1600" dirty="0" err="1" smtClean="0">
                <a:solidFill>
                  <a:srgbClr val="601A24"/>
                </a:solidFill>
              </a:rPr>
              <a:t>ВетИС</a:t>
            </a:r>
            <a:r>
              <a:rPr lang="ru-RU" sz="1600" dirty="0" smtClean="0">
                <a:solidFill>
                  <a:srgbClr val="601A24"/>
                </a:solidFill>
              </a:rPr>
              <a:t> и Меркурия являются так называемыми «грязными данными», поскольку в них содержатся неверные сведения введенные в результате непреднамеренных ошибок (пресловутый «человеческий фактор»), разгильдяйства и прямого жульничества. Нетрудно представить что за ценность будет у данных по балансам производства и потребления в регионе, если кто-то «</a:t>
            </a:r>
            <a:r>
              <a:rPr lang="ru-RU" sz="1600" dirty="0" err="1" smtClean="0">
                <a:solidFill>
                  <a:srgbClr val="601A24"/>
                </a:solidFill>
              </a:rPr>
              <a:t>сваяет</a:t>
            </a:r>
            <a:r>
              <a:rPr lang="ru-RU" sz="1600" dirty="0" smtClean="0">
                <a:solidFill>
                  <a:srgbClr val="601A24"/>
                </a:solidFill>
              </a:rPr>
              <a:t>» </a:t>
            </a:r>
            <a:r>
              <a:rPr lang="ru-RU" sz="1600" dirty="0" err="1" smtClean="0">
                <a:solidFill>
                  <a:srgbClr val="601A24"/>
                </a:solidFill>
              </a:rPr>
              <a:t>эВСД</a:t>
            </a:r>
            <a:r>
              <a:rPr lang="ru-RU" sz="1600" dirty="0" smtClean="0">
                <a:solidFill>
                  <a:srgbClr val="601A24"/>
                </a:solidFill>
              </a:rPr>
              <a:t>  с безумным объемом данных по производству. У нас, например, обнаружен сертификат, где указанно, что произведено несколько ТРИЛЛИОНОВ тонн мясной продукции</a:t>
            </a:r>
          </a:p>
          <a:p>
            <a:pPr marL="171450" indent="-171450">
              <a:spcAft>
                <a:spcPts val="600"/>
              </a:spcAft>
              <a:buFont typeface="Arial" panose="020B0604020202020204" pitchFamily="34" charset="0"/>
              <a:buChar char="•"/>
            </a:pPr>
            <a:r>
              <a:rPr lang="ru-RU" sz="1600" dirty="0" err="1" smtClean="0">
                <a:solidFill>
                  <a:srgbClr val="601A24"/>
                </a:solidFill>
              </a:rPr>
              <a:t>Т.е</a:t>
            </a:r>
            <a:r>
              <a:rPr lang="ru-RU" sz="1600" dirty="0" smtClean="0">
                <a:solidFill>
                  <a:srgbClr val="601A24"/>
                </a:solidFill>
              </a:rPr>
              <a:t> прежде чем использовать данные для аналитики их сначала надо оценить на реалистичность, правдоподобность, а это само по себе уже нетривиальная задача </a:t>
            </a:r>
          </a:p>
        </p:txBody>
      </p:sp>
    </p:spTree>
    <p:extLst>
      <p:ext uri="{BB962C8B-B14F-4D97-AF65-F5344CB8AC3E}">
        <p14:creationId xmlns:p14="http://schemas.microsoft.com/office/powerpoint/2010/main" val="3897771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29</a:t>
            </a:fld>
            <a:endParaRPr lang="en-GB" altLang="ru-RU"/>
          </a:p>
        </p:txBody>
      </p:sp>
      <p:sp>
        <p:nvSpPr>
          <p:cNvPr id="3" name="Прямоугольник 2"/>
          <p:cNvSpPr/>
          <p:nvPr/>
        </p:nvSpPr>
        <p:spPr>
          <a:xfrm>
            <a:off x="107504" y="116632"/>
            <a:ext cx="9036496" cy="1077218"/>
          </a:xfrm>
          <a:prstGeom prst="rect">
            <a:avLst/>
          </a:prstGeom>
        </p:spPr>
        <p:txBody>
          <a:bodyPr wrap="square">
            <a:spAutoFit/>
          </a:bodyPr>
          <a:lstStyle/>
          <a:p>
            <a:pPr algn="ctr">
              <a:spcAft>
                <a:spcPts val="1800"/>
              </a:spcAft>
            </a:pPr>
            <a:r>
              <a:rPr lang="ru-RU" sz="3200" b="1" dirty="0" smtClean="0">
                <a:solidFill>
                  <a:srgbClr val="601A24"/>
                </a:solidFill>
              </a:rPr>
              <a:t>Проблемы в разработке и внедрении аналитических модулей</a:t>
            </a:r>
            <a:endParaRPr lang="ru-RU" sz="3200" b="1" dirty="0">
              <a:solidFill>
                <a:srgbClr val="601A24"/>
              </a:solidFill>
            </a:endParaRPr>
          </a:p>
        </p:txBody>
      </p:sp>
      <p:sp>
        <p:nvSpPr>
          <p:cNvPr id="5" name="Прямоугольник 4"/>
          <p:cNvSpPr/>
          <p:nvPr/>
        </p:nvSpPr>
        <p:spPr>
          <a:xfrm>
            <a:off x="5138" y="1052736"/>
            <a:ext cx="9144000" cy="5401479"/>
          </a:xfrm>
          <a:prstGeom prst="rect">
            <a:avLst/>
          </a:prstGeom>
        </p:spPr>
        <p:txBody>
          <a:bodyPr wrap="square">
            <a:spAutoFit/>
          </a:bodyPr>
          <a:lstStyle/>
          <a:p>
            <a:pPr marL="171450" indent="-171450">
              <a:spcAft>
                <a:spcPts val="600"/>
              </a:spcAft>
              <a:buFont typeface="Arial" panose="020B0604020202020204" pitchFamily="34" charset="0"/>
              <a:buChar char="•"/>
            </a:pPr>
            <a:r>
              <a:rPr lang="ru-RU" sz="1600" dirty="0" smtClean="0">
                <a:solidFill>
                  <a:srgbClr val="601A24"/>
                </a:solidFill>
              </a:rPr>
              <a:t>Далее идут уже технические проблемы, которые, во избежание «взрыва мозга» я постараюсь перечислить кратко и, по возможности, понятно.</a:t>
            </a:r>
          </a:p>
          <a:p>
            <a:pPr marL="171450" indent="-171450">
              <a:spcAft>
                <a:spcPts val="600"/>
              </a:spcAft>
              <a:buFont typeface="Arial" panose="020B0604020202020204" pitchFamily="34" charset="0"/>
              <a:buChar char="•"/>
            </a:pPr>
            <a:r>
              <a:rPr lang="ru-RU" sz="1600" b="1" i="1" dirty="0" smtClean="0">
                <a:solidFill>
                  <a:srgbClr val="601A24"/>
                </a:solidFill>
              </a:rPr>
              <a:t>Первая</a:t>
            </a:r>
            <a:r>
              <a:rPr lang="ru-RU" sz="1600" dirty="0" smtClean="0">
                <a:solidFill>
                  <a:srgbClr val="601A24"/>
                </a:solidFill>
              </a:rPr>
              <a:t> из них заключается в том, что объем данных, которое накапливаются в </a:t>
            </a:r>
            <a:r>
              <a:rPr lang="ru-RU" sz="1600" dirty="0" err="1" smtClean="0">
                <a:solidFill>
                  <a:srgbClr val="601A24"/>
                </a:solidFill>
              </a:rPr>
              <a:t>ВетИС</a:t>
            </a:r>
            <a:r>
              <a:rPr lang="ru-RU" sz="1600" dirty="0" smtClean="0">
                <a:solidFill>
                  <a:srgbClr val="601A24"/>
                </a:solidFill>
              </a:rPr>
              <a:t> огромен. Так, например, оперативная база данных Меркурия, где хранятся электронные сертификаты, сейчас имеет объем 120 терабайт. Вот с таким объемом исходной информации должны работать аналитические модули.</a:t>
            </a:r>
          </a:p>
          <a:p>
            <a:pPr marL="171450" indent="-171450">
              <a:spcAft>
                <a:spcPts val="600"/>
              </a:spcAft>
              <a:buFont typeface="Arial" panose="020B0604020202020204" pitchFamily="34" charset="0"/>
              <a:buChar char="•"/>
            </a:pPr>
            <a:r>
              <a:rPr lang="ru-RU" sz="1600" dirty="0" smtClean="0">
                <a:solidFill>
                  <a:srgbClr val="601A24"/>
                </a:solidFill>
              </a:rPr>
              <a:t>Что это за объем</a:t>
            </a:r>
            <a:r>
              <a:rPr lang="en-US" sz="1600" dirty="0" smtClean="0">
                <a:solidFill>
                  <a:srgbClr val="601A24"/>
                </a:solidFill>
              </a:rPr>
              <a:t>?</a:t>
            </a:r>
            <a:r>
              <a:rPr lang="ru-RU" sz="1600" dirty="0" smtClean="0">
                <a:solidFill>
                  <a:srgbClr val="601A24"/>
                </a:solidFill>
              </a:rPr>
              <a:t> Это примерно 60 000 часов видео в </a:t>
            </a:r>
            <a:r>
              <a:rPr lang="en-US" sz="1600" dirty="0" smtClean="0">
                <a:solidFill>
                  <a:srgbClr val="601A24"/>
                </a:solidFill>
              </a:rPr>
              <a:t>HD-</a:t>
            </a:r>
            <a:r>
              <a:rPr lang="ru-RU" sz="1600" dirty="0" smtClean="0">
                <a:solidFill>
                  <a:srgbClr val="601A24"/>
                </a:solidFill>
              </a:rPr>
              <a:t>формате или примерно 780 миллионов книжных страниц или примерно 600 000 книг объемом с «Война и мир».</a:t>
            </a:r>
          </a:p>
          <a:p>
            <a:pPr marL="171450" indent="-171450">
              <a:spcAft>
                <a:spcPts val="600"/>
              </a:spcAft>
              <a:buFont typeface="Arial" panose="020B0604020202020204" pitchFamily="34" charset="0"/>
              <a:buChar char="•"/>
            </a:pPr>
            <a:r>
              <a:rPr lang="ru-RU" sz="1600" dirty="0" smtClean="0">
                <a:solidFill>
                  <a:srgbClr val="601A24"/>
                </a:solidFill>
              </a:rPr>
              <a:t>Всю эту информацию надо обрабатывать по многим параметрам, что накладывает жёсткие требования как на используемое оборудование, так и на применяемое программное обеспечение.  </a:t>
            </a:r>
          </a:p>
          <a:p>
            <a:pPr marL="171450" indent="-171450">
              <a:spcAft>
                <a:spcPts val="600"/>
              </a:spcAft>
              <a:buFont typeface="Arial" panose="020B0604020202020204" pitchFamily="34" charset="0"/>
              <a:buChar char="•"/>
            </a:pPr>
            <a:r>
              <a:rPr lang="ru-RU" sz="1600" b="1" i="1" dirty="0" smtClean="0">
                <a:solidFill>
                  <a:srgbClr val="601A24"/>
                </a:solidFill>
              </a:rPr>
              <a:t>Вторая</a:t>
            </a:r>
            <a:r>
              <a:rPr lang="ru-RU" sz="1600" dirty="0" smtClean="0">
                <a:solidFill>
                  <a:srgbClr val="601A24"/>
                </a:solidFill>
              </a:rPr>
              <a:t> из них связана с тем, что работа аналитических модулей сильно загружает используемые ей базы данных, поэтому мы не можем пойти на прямое использование аналитическими модулями базы данных, используемой Меркурием, поскольку это приведет к замедлению его работы. С этим связана проблема создания дополнительно </a:t>
            </a:r>
            <a:r>
              <a:rPr lang="ru-RU" sz="1600" dirty="0" err="1" smtClean="0">
                <a:solidFill>
                  <a:srgbClr val="601A24"/>
                </a:solidFill>
              </a:rPr>
              <a:t>большеобъемного</a:t>
            </a:r>
            <a:r>
              <a:rPr lang="ru-RU" sz="1600" dirty="0" smtClean="0">
                <a:solidFill>
                  <a:srgbClr val="601A24"/>
                </a:solidFill>
              </a:rPr>
              <a:t> хранилища информации и копированием в него баз данных Меркурия и Весты – это новое оборудование, которое надо купить и обслуживать, это необходимость физического переноса огромных массивов информации и еще ряд иных сложностей, с которыми мы сейчас уже практически справились</a:t>
            </a:r>
          </a:p>
          <a:p>
            <a:pPr marL="171450" indent="-171450">
              <a:spcAft>
                <a:spcPts val="600"/>
              </a:spcAft>
              <a:buFont typeface="Arial" panose="020B0604020202020204" pitchFamily="34" charset="0"/>
              <a:buChar char="•"/>
            </a:pPr>
            <a:endParaRPr lang="ru-RU" sz="1600" dirty="0" smtClean="0">
              <a:solidFill>
                <a:srgbClr val="601A24"/>
              </a:solidFill>
            </a:endParaRPr>
          </a:p>
        </p:txBody>
      </p:sp>
    </p:spTree>
    <p:extLst>
      <p:ext uri="{BB962C8B-B14F-4D97-AF65-F5344CB8AC3E}">
        <p14:creationId xmlns:p14="http://schemas.microsoft.com/office/powerpoint/2010/main" val="111402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3</a:t>
            </a:fld>
            <a:endParaRPr lang="en-GB" altLang="ru-RU"/>
          </a:p>
        </p:txBody>
      </p:sp>
      <p:sp>
        <p:nvSpPr>
          <p:cNvPr id="3" name="TextShape 1"/>
          <p:cNvSpPr txBox="1">
            <a:spLocks noChangeArrowheads="1"/>
          </p:cNvSpPr>
          <p:nvPr/>
        </p:nvSpPr>
        <p:spPr bwMode="auto">
          <a:xfrm>
            <a:off x="0" y="152400"/>
            <a:ext cx="8964613" cy="900335"/>
          </a:xfrm>
          <a:prstGeom prst="rect">
            <a:avLst/>
          </a:prstGeom>
          <a:noFill/>
          <a:ln w="9525">
            <a:noFill/>
            <a:miter lim="800000"/>
            <a:headEnd/>
            <a:tailEnd/>
          </a:ln>
        </p:spPr>
        <p:txBody>
          <a:bodyPr anchor="ctr"/>
          <a:lstStyle/>
          <a:p>
            <a:pPr algn="ctr" eaLnBrk="0" hangingPunct="0"/>
            <a:r>
              <a:rPr lang="ru-RU" sz="3200" b="1" dirty="0" smtClean="0">
                <a:solidFill>
                  <a:srgbClr val="601A24"/>
                </a:solidFill>
                <a:latin typeface="+mj-lt"/>
                <a:cs typeface="Tahoma" pitchFamily="34" charset="0"/>
              </a:rPr>
              <a:t>Как появляется задача по созданию аналитических модулей</a:t>
            </a:r>
            <a:r>
              <a:rPr lang="en-US" sz="3200" b="1" dirty="0" smtClean="0">
                <a:solidFill>
                  <a:srgbClr val="601A24"/>
                </a:solidFill>
                <a:latin typeface="+mj-lt"/>
                <a:cs typeface="Tahoma" pitchFamily="34" charset="0"/>
              </a:rPr>
              <a:t>?</a:t>
            </a:r>
            <a:endParaRPr lang="ru-RU" sz="3200" b="1" dirty="0">
              <a:solidFill>
                <a:srgbClr val="601A24"/>
              </a:solidFill>
              <a:latin typeface="+mj-lt"/>
              <a:cs typeface="Tahoma" pitchFamily="34" charset="0"/>
            </a:endParaRPr>
          </a:p>
        </p:txBody>
      </p:sp>
      <p:sp>
        <p:nvSpPr>
          <p:cNvPr id="4" name="Прямоугольник 3"/>
          <p:cNvSpPr/>
          <p:nvPr/>
        </p:nvSpPr>
        <p:spPr>
          <a:xfrm>
            <a:off x="35621" y="1052736"/>
            <a:ext cx="8928992" cy="800800"/>
          </a:xfrm>
          <a:prstGeom prst="rect">
            <a:avLst/>
          </a:prstGeom>
          <a:noFill/>
          <a:ln w="9525">
            <a:noFill/>
            <a:miter lim="800000"/>
            <a:headEnd/>
            <a:tailEnd/>
          </a:ln>
        </p:spPr>
        <p:txBody>
          <a:bodyPr lIns="90000" tIns="45000" rIns="90000" bIns="45000"/>
          <a:lstStyle/>
          <a:p>
            <a:pPr marL="285750" indent="-285750">
              <a:spcAft>
                <a:spcPts val="1200"/>
              </a:spcAft>
              <a:buFont typeface="Arial" panose="020B0604020202020204" pitchFamily="34" charset="0"/>
              <a:buChar char="•"/>
            </a:pPr>
            <a:r>
              <a:rPr lang="ru-RU" sz="1600" dirty="0" smtClean="0">
                <a:solidFill>
                  <a:srgbClr val="601A24"/>
                </a:solidFill>
              </a:rPr>
              <a:t>Путь создания аналитического модуля, как правило, следующий. Все начинается с постановки задачи по поиску чего-то или с постановки задачи на реализацию некого алгоритма, который разработан нашими людьми. Как правило эти люди - это аналитики центрального аппарата </a:t>
            </a:r>
            <a:r>
              <a:rPr lang="ru-RU" sz="1600" dirty="0" err="1" smtClean="0">
                <a:solidFill>
                  <a:srgbClr val="601A24"/>
                </a:solidFill>
              </a:rPr>
              <a:t>Россельхознадзора</a:t>
            </a:r>
            <a:r>
              <a:rPr lang="ru-RU" sz="1600" dirty="0" smtClean="0">
                <a:solidFill>
                  <a:srgbClr val="601A24"/>
                </a:solidFill>
              </a:rPr>
              <a:t> или мониторинговых групп территориальных управлений.  </a:t>
            </a:r>
          </a:p>
          <a:p>
            <a:pPr marL="285750" indent="-285750">
              <a:spcAft>
                <a:spcPts val="1200"/>
              </a:spcAft>
              <a:buFont typeface="Arial" panose="020B0604020202020204" pitchFamily="34" charset="0"/>
              <a:buChar char="•"/>
            </a:pPr>
            <a:r>
              <a:rPr lang="ru-RU" sz="1600" dirty="0" smtClean="0">
                <a:solidFill>
                  <a:srgbClr val="601A24"/>
                </a:solidFill>
              </a:rPr>
              <a:t>Например, в ходе ручного изучения выборок  выявлено, что на некоторых складах, участвующих в обращении подконтрольных товаров, количество поступающего на склад подконтрольного товара сильно отличается от количества этого же товара, который вывозится с этого же склада. Причем на одних складах количество исходящего товара превышает количество входящего, а на других – наоборот. Проверка частоты показала, что это часто встречающееся явление. По этой причине встала задача автоматического отслеживание такого процесса, поскольку ПОЛНЫЙ анализ таких данных, учитывая, что в сутки сейчас оформляется около 14</a:t>
            </a:r>
            <a:r>
              <a:rPr lang="en-US" sz="1600" dirty="0" smtClean="0">
                <a:solidFill>
                  <a:srgbClr val="601A24"/>
                </a:solidFill>
              </a:rPr>
              <a:t>’</a:t>
            </a:r>
            <a:r>
              <a:rPr lang="ru-RU" sz="1600" dirty="0" smtClean="0">
                <a:solidFill>
                  <a:srgbClr val="601A24"/>
                </a:solidFill>
              </a:rPr>
              <a:t>000</a:t>
            </a:r>
            <a:r>
              <a:rPr lang="en-US" sz="1600" dirty="0" smtClean="0">
                <a:solidFill>
                  <a:srgbClr val="601A24"/>
                </a:solidFill>
              </a:rPr>
              <a:t>’</a:t>
            </a:r>
            <a:r>
              <a:rPr lang="ru-RU" sz="1600" dirty="0" smtClean="0">
                <a:solidFill>
                  <a:srgbClr val="601A24"/>
                </a:solidFill>
              </a:rPr>
              <a:t>000 </a:t>
            </a:r>
            <a:r>
              <a:rPr lang="ru-RU" sz="1600" dirty="0" err="1" smtClean="0">
                <a:solidFill>
                  <a:srgbClr val="601A24"/>
                </a:solidFill>
              </a:rPr>
              <a:t>эВСД</a:t>
            </a:r>
            <a:r>
              <a:rPr lang="ru-RU" sz="1600" dirty="0" smtClean="0">
                <a:solidFill>
                  <a:srgbClr val="601A24"/>
                </a:solidFill>
              </a:rPr>
              <a:t>, провести руками не представляется возможным – слишком трудоемко.</a:t>
            </a:r>
          </a:p>
          <a:p>
            <a:pPr marL="285750" indent="-285750">
              <a:spcAft>
                <a:spcPts val="1200"/>
              </a:spcAft>
              <a:buFont typeface="Arial" panose="020B0604020202020204" pitchFamily="34" charset="0"/>
              <a:buChar char="•"/>
            </a:pPr>
            <a:r>
              <a:rPr lang="ru-RU" sz="1600" dirty="0" smtClean="0">
                <a:solidFill>
                  <a:srgbClr val="601A24"/>
                </a:solidFill>
              </a:rPr>
              <a:t>Соответственно встала задача создания аналитического модуля, который автоматически бы выявлял такие явления, склады, где такое регулярно происходит. </a:t>
            </a:r>
          </a:p>
          <a:p>
            <a:pPr marL="285750" indent="-285750">
              <a:spcAft>
                <a:spcPts val="1200"/>
              </a:spcAft>
              <a:buFont typeface="Arial" panose="020B0604020202020204" pitchFamily="34" charset="0"/>
              <a:buChar char="•"/>
            </a:pPr>
            <a:r>
              <a:rPr lang="ru-RU" sz="1600" dirty="0" smtClean="0">
                <a:solidFill>
                  <a:srgbClr val="601A24"/>
                </a:solidFill>
              </a:rPr>
              <a:t>В </a:t>
            </a:r>
            <a:r>
              <a:rPr lang="ru-RU" sz="1600" dirty="0">
                <a:solidFill>
                  <a:srgbClr val="601A24"/>
                </a:solidFill>
              </a:rPr>
              <a:t>прошлом, примерно 3 года назад было запланировано создание следующих 29 аналитических модулей.</a:t>
            </a:r>
            <a:endParaRPr lang="ru-RU" sz="1600" dirty="0">
              <a:solidFill>
                <a:srgbClr val="601A24"/>
              </a:solidFill>
            </a:endParaRPr>
          </a:p>
        </p:txBody>
      </p:sp>
    </p:spTree>
    <p:extLst>
      <p:ext uri="{BB962C8B-B14F-4D97-AF65-F5344CB8AC3E}">
        <p14:creationId xmlns:p14="http://schemas.microsoft.com/office/powerpoint/2010/main" val="2397482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30</a:t>
            </a:fld>
            <a:endParaRPr lang="en-GB" altLang="ru-RU"/>
          </a:p>
        </p:txBody>
      </p:sp>
      <p:sp>
        <p:nvSpPr>
          <p:cNvPr id="3" name="Прямоугольник 2"/>
          <p:cNvSpPr/>
          <p:nvPr/>
        </p:nvSpPr>
        <p:spPr>
          <a:xfrm>
            <a:off x="107504" y="116632"/>
            <a:ext cx="9036496" cy="1077218"/>
          </a:xfrm>
          <a:prstGeom prst="rect">
            <a:avLst/>
          </a:prstGeom>
        </p:spPr>
        <p:txBody>
          <a:bodyPr wrap="square">
            <a:spAutoFit/>
          </a:bodyPr>
          <a:lstStyle/>
          <a:p>
            <a:pPr algn="ctr">
              <a:spcAft>
                <a:spcPts val="1800"/>
              </a:spcAft>
            </a:pPr>
            <a:r>
              <a:rPr lang="ru-RU" sz="3200" b="1" dirty="0" smtClean="0">
                <a:solidFill>
                  <a:srgbClr val="601A24"/>
                </a:solidFill>
              </a:rPr>
              <a:t>Проблемы в разработке и внедрении аналитических модулей</a:t>
            </a:r>
            <a:endParaRPr lang="ru-RU" sz="3200" b="1" dirty="0">
              <a:solidFill>
                <a:srgbClr val="601A24"/>
              </a:solidFill>
            </a:endParaRPr>
          </a:p>
        </p:txBody>
      </p:sp>
      <p:sp>
        <p:nvSpPr>
          <p:cNvPr id="5" name="Прямоугольник 4"/>
          <p:cNvSpPr/>
          <p:nvPr/>
        </p:nvSpPr>
        <p:spPr>
          <a:xfrm>
            <a:off x="5138" y="1340768"/>
            <a:ext cx="9144000" cy="5078313"/>
          </a:xfrm>
          <a:prstGeom prst="rect">
            <a:avLst/>
          </a:prstGeom>
        </p:spPr>
        <p:txBody>
          <a:bodyPr wrap="square">
            <a:spAutoFit/>
          </a:bodyPr>
          <a:lstStyle/>
          <a:p>
            <a:pPr marL="171450" indent="-171450">
              <a:spcAft>
                <a:spcPts val="600"/>
              </a:spcAft>
              <a:buFont typeface="Arial" panose="020B0604020202020204" pitchFamily="34" charset="0"/>
              <a:buChar char="•"/>
            </a:pPr>
            <a:r>
              <a:rPr lang="ru-RU" sz="1600" b="1" i="1" dirty="0" smtClean="0">
                <a:solidFill>
                  <a:srgbClr val="601A24"/>
                </a:solidFill>
              </a:rPr>
              <a:t>Третья</a:t>
            </a:r>
            <a:r>
              <a:rPr lang="ru-RU" sz="1600" dirty="0" smtClean="0">
                <a:solidFill>
                  <a:srgbClr val="601A24"/>
                </a:solidFill>
              </a:rPr>
              <a:t> проблема связана с двумя вещами. С одной стороны мы ограничены огромным объемом данных, которые налагает жесткие требования к программному низкоуровневому обеспечению, а с другой стороны мы ограничены жёсткими, хотя и справедливыми, требованиями Правительства по использованию только лицензированного в России программного обеспечения. Поэтому тут приходится лавировать между несколькими ограничениями, что существенно осложняется еще и тем, что структура баз данных Меркурия «заточена» на максимальное быстродействие по сбору информации, а база данных, используемая аналитическим модулями должна быть «заточена» на максимальное быстродействие по обработке содержащейся в базе информации.</a:t>
            </a:r>
          </a:p>
          <a:p>
            <a:pPr marL="171450" indent="-171450">
              <a:spcAft>
                <a:spcPts val="600"/>
              </a:spcAft>
              <a:buFont typeface="Arial" panose="020B0604020202020204" pitchFamily="34" charset="0"/>
              <a:buChar char="•"/>
            </a:pPr>
            <a:r>
              <a:rPr lang="ru-RU" sz="1600" dirty="0" smtClean="0">
                <a:solidFill>
                  <a:srgbClr val="601A24"/>
                </a:solidFill>
              </a:rPr>
              <a:t>Отсюда следует что необходимо проводить изменение структуры базы данных при копировании из Меркурия в аналитическое хранилище, что также еще осложняется лицензионными вопросами.</a:t>
            </a:r>
          </a:p>
          <a:p>
            <a:pPr marL="171450" indent="-171450">
              <a:spcAft>
                <a:spcPts val="600"/>
              </a:spcAft>
              <a:buFont typeface="Arial" panose="020B0604020202020204" pitchFamily="34" charset="0"/>
              <a:buChar char="•"/>
            </a:pPr>
            <a:r>
              <a:rPr lang="ru-RU" sz="1600" dirty="0" smtClean="0">
                <a:solidFill>
                  <a:srgbClr val="601A24"/>
                </a:solidFill>
              </a:rPr>
              <a:t>Так, например, у используемой нами СУБД </a:t>
            </a:r>
            <a:r>
              <a:rPr lang="en-US" sz="1600" dirty="0" smtClean="0">
                <a:solidFill>
                  <a:srgbClr val="601A24"/>
                </a:solidFill>
              </a:rPr>
              <a:t>Vertica </a:t>
            </a:r>
            <a:r>
              <a:rPr lang="ru-RU" sz="1600" dirty="0" smtClean="0">
                <a:solidFill>
                  <a:srgbClr val="601A24"/>
                </a:solidFill>
              </a:rPr>
              <a:t>лицензия ограничивается и оплачивается по объему базы данных (а не по числу рабочих мест или пользователей, как во многих иных случаях), откуда вытекает необходимость дополнительных работ по оптимизации и уменьшению объема данных</a:t>
            </a:r>
          </a:p>
          <a:p>
            <a:pPr marL="171450" indent="-171450">
              <a:spcAft>
                <a:spcPts val="600"/>
              </a:spcAft>
              <a:buFont typeface="Arial" panose="020B0604020202020204" pitchFamily="34" charset="0"/>
              <a:buChar char="•"/>
            </a:pPr>
            <a:r>
              <a:rPr lang="ru-RU" sz="1600" dirty="0" smtClean="0">
                <a:solidFill>
                  <a:srgbClr val="601A24"/>
                </a:solidFill>
              </a:rPr>
              <a:t>Есть и множество иных технических проблем, которые надо решать. Мы их решим, но со временем.</a:t>
            </a:r>
          </a:p>
          <a:p>
            <a:pPr marL="171450" indent="-171450">
              <a:spcAft>
                <a:spcPts val="600"/>
              </a:spcAft>
              <a:buFont typeface="Arial" panose="020B0604020202020204" pitchFamily="34" charset="0"/>
              <a:buChar char="•"/>
            </a:pPr>
            <a:endParaRPr lang="ru-RU" sz="1600" dirty="0" smtClean="0">
              <a:solidFill>
                <a:srgbClr val="601A24"/>
              </a:solidFill>
            </a:endParaRPr>
          </a:p>
        </p:txBody>
      </p:sp>
    </p:spTree>
    <p:extLst>
      <p:ext uri="{BB962C8B-B14F-4D97-AF65-F5344CB8AC3E}">
        <p14:creationId xmlns:p14="http://schemas.microsoft.com/office/powerpoint/2010/main" val="387916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4</a:t>
            </a:fld>
            <a:endParaRPr lang="en-GB" altLang="ru-RU"/>
          </a:p>
        </p:txBody>
      </p:sp>
      <p:sp>
        <p:nvSpPr>
          <p:cNvPr id="3" name="TextShape 1"/>
          <p:cNvSpPr txBox="1">
            <a:spLocks noChangeArrowheads="1"/>
          </p:cNvSpPr>
          <p:nvPr/>
        </p:nvSpPr>
        <p:spPr bwMode="auto">
          <a:xfrm>
            <a:off x="0" y="152400"/>
            <a:ext cx="8964613" cy="900335"/>
          </a:xfrm>
          <a:prstGeom prst="rect">
            <a:avLst/>
          </a:prstGeom>
          <a:noFill/>
          <a:ln w="9525">
            <a:noFill/>
            <a:miter lim="800000"/>
            <a:headEnd/>
            <a:tailEnd/>
          </a:ln>
        </p:spPr>
        <p:txBody>
          <a:bodyPr anchor="ctr"/>
          <a:lstStyle/>
          <a:p>
            <a:pPr algn="ctr" eaLnBrk="0" hangingPunct="0"/>
            <a:r>
              <a:rPr lang="ru-RU" sz="3200" b="1" dirty="0" smtClean="0">
                <a:solidFill>
                  <a:srgbClr val="601A24"/>
                </a:solidFill>
                <a:latin typeface="+mj-lt"/>
                <a:cs typeface="Tahoma" pitchFamily="34" charset="0"/>
              </a:rPr>
              <a:t>Какие аналитические модули планировались</a:t>
            </a:r>
            <a:r>
              <a:rPr lang="en-US" sz="3200" b="1" dirty="0" smtClean="0">
                <a:solidFill>
                  <a:srgbClr val="601A24"/>
                </a:solidFill>
                <a:latin typeface="+mj-lt"/>
                <a:cs typeface="Tahoma" pitchFamily="34" charset="0"/>
              </a:rPr>
              <a:t>?</a:t>
            </a:r>
            <a:endParaRPr lang="ru-RU" sz="3200" b="1" dirty="0">
              <a:solidFill>
                <a:srgbClr val="601A24"/>
              </a:solidFill>
              <a:latin typeface="+mj-lt"/>
              <a:cs typeface="Tahoma" pitchFamily="34" charset="0"/>
            </a:endParaRPr>
          </a:p>
        </p:txBody>
      </p:sp>
      <p:sp>
        <p:nvSpPr>
          <p:cNvPr id="4" name="Прямоугольник 3"/>
          <p:cNvSpPr/>
          <p:nvPr/>
        </p:nvSpPr>
        <p:spPr>
          <a:xfrm>
            <a:off x="323529" y="1268760"/>
            <a:ext cx="8568952" cy="4585871"/>
          </a:xfrm>
          <a:prstGeom prst="rect">
            <a:avLst/>
          </a:prstGeom>
        </p:spPr>
        <p:txBody>
          <a:bodyPr wrap="square">
            <a:spAutoFit/>
          </a:bodyPr>
          <a:lstStyle/>
          <a:p>
            <a:pPr marL="285750" indent="-285750">
              <a:spcBef>
                <a:spcPts val="1200"/>
              </a:spcBef>
              <a:buFont typeface="Arial" panose="020B0604020202020204" pitchFamily="34" charset="0"/>
              <a:buChar char="•"/>
            </a:pPr>
            <a:r>
              <a:rPr lang="ru-RU" sz="1600" dirty="0" smtClean="0">
                <a:solidFill>
                  <a:srgbClr val="601A24"/>
                </a:solidFill>
              </a:rPr>
              <a:t>При планировании работ по созданию аналитических модулей мы исходили из того, что накапливающаяся в Меркурии и в </a:t>
            </a:r>
            <a:r>
              <a:rPr lang="ru-RU" sz="1600" dirty="0" err="1" smtClean="0">
                <a:solidFill>
                  <a:srgbClr val="601A24"/>
                </a:solidFill>
              </a:rPr>
              <a:t>ВитИС</a:t>
            </a:r>
            <a:r>
              <a:rPr lang="ru-RU" sz="1600" dirty="0" smtClean="0">
                <a:solidFill>
                  <a:srgbClr val="601A24"/>
                </a:solidFill>
              </a:rPr>
              <a:t> в целом информация должна использоваться с максимальной эффективностью, причем не только для целей ветеринарного надзора, но и для целей обеспечения адекватной информацией иных органов власти, включая местные власти, для информирования конечных потребителей о свойства приобретаемых ими товаров, надежности их производителей, для того, чтобы дать в руки участникам производства и обращения подконтрольных товаров инструмент для подбора желательных для них контрагентов и т.д.</a:t>
            </a:r>
          </a:p>
          <a:p>
            <a:pPr marL="285750" indent="-285750">
              <a:spcBef>
                <a:spcPts val="1200"/>
              </a:spcBef>
              <a:buFont typeface="Arial" panose="020B0604020202020204" pitchFamily="34" charset="0"/>
              <a:buChar char="•"/>
            </a:pPr>
            <a:r>
              <a:rPr lang="ru-RU" sz="1600" dirty="0" smtClean="0">
                <a:solidFill>
                  <a:srgbClr val="601A24"/>
                </a:solidFill>
              </a:rPr>
              <a:t>В конце концов была сформулирована концепция подхода к созданию аналитических модулей и перечень тех из них, которые нужны в первую очередь. Далее, на нескольких слайдах представлены эти модули с их краткой характеристикой. Их перечень достаточно длинный, поэтому в презентацию я их вставил, но вам только покажу, а зачитывать не буду – если заинтересуетесь, то ознакомитесь сами.</a:t>
            </a:r>
          </a:p>
          <a:p>
            <a:pPr marL="285750" indent="-285750">
              <a:spcBef>
                <a:spcPts val="1200"/>
              </a:spcBef>
              <a:buFont typeface="Arial" panose="020B0604020202020204" pitchFamily="34" charset="0"/>
              <a:buChar char="•"/>
            </a:pPr>
            <a:r>
              <a:rPr lang="ru-RU" sz="1600" dirty="0" smtClean="0">
                <a:solidFill>
                  <a:srgbClr val="601A24"/>
                </a:solidFill>
              </a:rPr>
              <a:t>Сейчас скажу какие группы по адресатам этих модулей нами сформированы и какова упомянутая концепция.</a:t>
            </a:r>
          </a:p>
        </p:txBody>
      </p:sp>
    </p:spTree>
    <p:extLst>
      <p:ext uri="{BB962C8B-B14F-4D97-AF65-F5344CB8AC3E}">
        <p14:creationId xmlns:p14="http://schemas.microsoft.com/office/powerpoint/2010/main" val="266073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5</a:t>
            </a:fld>
            <a:endParaRPr lang="en-GB" altLang="ru-RU"/>
          </a:p>
        </p:txBody>
      </p:sp>
      <p:sp>
        <p:nvSpPr>
          <p:cNvPr id="3" name="TextShape 1"/>
          <p:cNvSpPr txBox="1">
            <a:spLocks noChangeArrowheads="1"/>
          </p:cNvSpPr>
          <p:nvPr/>
        </p:nvSpPr>
        <p:spPr bwMode="auto">
          <a:xfrm>
            <a:off x="0" y="152400"/>
            <a:ext cx="8964613" cy="900335"/>
          </a:xfrm>
          <a:prstGeom prst="rect">
            <a:avLst/>
          </a:prstGeom>
          <a:noFill/>
          <a:ln w="9525">
            <a:noFill/>
            <a:miter lim="800000"/>
            <a:headEnd/>
            <a:tailEnd/>
          </a:ln>
        </p:spPr>
        <p:txBody>
          <a:bodyPr anchor="ctr"/>
          <a:lstStyle/>
          <a:p>
            <a:pPr algn="ctr" eaLnBrk="0" hangingPunct="0"/>
            <a:r>
              <a:rPr lang="ru-RU" sz="3200" b="1" dirty="0" smtClean="0">
                <a:solidFill>
                  <a:srgbClr val="601A24"/>
                </a:solidFill>
                <a:latin typeface="+mj-lt"/>
                <a:cs typeface="Tahoma" pitchFamily="34" charset="0"/>
              </a:rPr>
              <a:t>Какие аналитические модули планировались</a:t>
            </a:r>
            <a:r>
              <a:rPr lang="en-US" sz="3200" b="1" dirty="0" smtClean="0">
                <a:solidFill>
                  <a:srgbClr val="601A24"/>
                </a:solidFill>
                <a:latin typeface="+mj-lt"/>
                <a:cs typeface="Tahoma" pitchFamily="34" charset="0"/>
              </a:rPr>
              <a:t>?</a:t>
            </a:r>
            <a:endParaRPr lang="ru-RU" sz="3200" b="1" dirty="0">
              <a:solidFill>
                <a:srgbClr val="601A24"/>
              </a:solidFill>
              <a:latin typeface="+mj-lt"/>
              <a:cs typeface="Tahoma" pitchFamily="34" charset="0"/>
            </a:endParaRPr>
          </a:p>
        </p:txBody>
      </p:sp>
      <p:sp>
        <p:nvSpPr>
          <p:cNvPr id="4" name="Прямоугольник 3"/>
          <p:cNvSpPr/>
          <p:nvPr/>
        </p:nvSpPr>
        <p:spPr>
          <a:xfrm>
            <a:off x="0" y="1065446"/>
            <a:ext cx="9144000" cy="5293757"/>
          </a:xfrm>
          <a:prstGeom prst="rect">
            <a:avLst/>
          </a:prstGeom>
        </p:spPr>
        <p:txBody>
          <a:bodyPr wrap="square">
            <a:spAutoFit/>
          </a:bodyPr>
          <a:lstStyle/>
          <a:p>
            <a:pPr marL="285750" indent="-285750">
              <a:buFont typeface="Arial" panose="020B0604020202020204" pitchFamily="34" charset="0"/>
              <a:buChar char="•"/>
            </a:pPr>
            <a:r>
              <a:rPr lang="ru-RU" sz="1600" dirty="0" smtClean="0">
                <a:solidFill>
                  <a:srgbClr val="601A24"/>
                </a:solidFill>
              </a:rPr>
              <a:t>Группы следующие:</a:t>
            </a:r>
          </a:p>
          <a:p>
            <a:pPr marL="742950" lvl="1" indent="-285750">
              <a:buFont typeface="Arial" panose="020B0604020202020204" pitchFamily="34" charset="0"/>
              <a:buChar char="•"/>
            </a:pPr>
            <a:r>
              <a:rPr lang="ru-RU" sz="1600" dirty="0">
                <a:solidFill>
                  <a:srgbClr val="601A24"/>
                </a:solidFill>
              </a:rPr>
              <a:t>Модули, адресованные органам </a:t>
            </a:r>
            <a:r>
              <a:rPr lang="ru-RU" sz="1600" dirty="0" err="1">
                <a:solidFill>
                  <a:srgbClr val="601A24"/>
                </a:solidFill>
              </a:rPr>
              <a:t>госвласти</a:t>
            </a:r>
            <a:r>
              <a:rPr lang="ru-RU" sz="1600" dirty="0">
                <a:solidFill>
                  <a:srgbClr val="601A24"/>
                </a:solidFill>
              </a:rPr>
              <a:t> в области </a:t>
            </a:r>
            <a:r>
              <a:rPr lang="ru-RU" sz="1600" dirty="0">
                <a:solidFill>
                  <a:srgbClr val="601A24"/>
                </a:solidFill>
              </a:rPr>
              <a:t>ветнадзора</a:t>
            </a:r>
          </a:p>
          <a:p>
            <a:pPr marL="742950" lvl="1" indent="-285750">
              <a:buFont typeface="Arial" panose="020B0604020202020204" pitchFamily="34" charset="0"/>
              <a:buChar char="•"/>
            </a:pPr>
            <a:r>
              <a:rPr lang="ru-RU" sz="1600" dirty="0">
                <a:solidFill>
                  <a:srgbClr val="601A24"/>
                </a:solidFill>
              </a:rPr>
              <a:t>Модули, адресованные органам власти региона</a:t>
            </a:r>
          </a:p>
          <a:p>
            <a:pPr marL="742950" lvl="1" indent="-285750">
              <a:buFont typeface="Arial" panose="020B0604020202020204" pitchFamily="34" charset="0"/>
              <a:buChar char="•"/>
            </a:pPr>
            <a:r>
              <a:rPr lang="ru-RU" sz="1600" dirty="0">
                <a:solidFill>
                  <a:srgbClr val="601A24"/>
                </a:solidFill>
              </a:rPr>
              <a:t>Модули</a:t>
            </a:r>
            <a:r>
              <a:rPr lang="ru-RU" sz="1600" dirty="0">
                <a:solidFill>
                  <a:srgbClr val="601A24"/>
                </a:solidFill>
              </a:rPr>
              <a:t>, адресованные производителю подконтрольного </a:t>
            </a:r>
            <a:r>
              <a:rPr lang="ru-RU" sz="1600" dirty="0">
                <a:solidFill>
                  <a:srgbClr val="601A24"/>
                </a:solidFill>
              </a:rPr>
              <a:t>товара</a:t>
            </a:r>
          </a:p>
          <a:p>
            <a:pPr marL="742950" lvl="1" indent="-285750">
              <a:buFont typeface="Arial" panose="020B0604020202020204" pitchFamily="34" charset="0"/>
              <a:buChar char="•"/>
            </a:pPr>
            <a:r>
              <a:rPr lang="ru-RU" sz="1600" dirty="0">
                <a:solidFill>
                  <a:srgbClr val="601A24"/>
                </a:solidFill>
              </a:rPr>
              <a:t>Модули, адресованные посредникам</a:t>
            </a:r>
          </a:p>
          <a:p>
            <a:pPr marL="742950" lvl="1" indent="-285750">
              <a:buFont typeface="Arial" panose="020B0604020202020204" pitchFamily="34" charset="0"/>
              <a:buChar char="•"/>
            </a:pPr>
            <a:r>
              <a:rPr lang="ru-RU" sz="1600" dirty="0">
                <a:solidFill>
                  <a:srgbClr val="601A24"/>
                </a:solidFill>
              </a:rPr>
              <a:t>Модули, адресованные </a:t>
            </a:r>
            <a:r>
              <a:rPr lang="ru-RU" sz="1600" dirty="0" err="1">
                <a:solidFill>
                  <a:srgbClr val="601A24"/>
                </a:solidFill>
              </a:rPr>
              <a:t>ритейлерам</a:t>
            </a:r>
            <a:endParaRPr lang="ru-RU" sz="1600" dirty="0">
              <a:solidFill>
                <a:srgbClr val="601A24"/>
              </a:solidFill>
            </a:endParaRPr>
          </a:p>
          <a:p>
            <a:pPr marL="742950" lvl="1" indent="-285750">
              <a:buFont typeface="Arial" panose="020B0604020202020204" pitchFamily="34" charset="0"/>
              <a:buChar char="•"/>
            </a:pPr>
            <a:r>
              <a:rPr lang="ru-RU" sz="1600" dirty="0">
                <a:solidFill>
                  <a:srgbClr val="601A24"/>
                </a:solidFill>
              </a:rPr>
              <a:t>Модули, адресованные конечным потребителям</a:t>
            </a:r>
          </a:p>
          <a:p>
            <a:pPr marL="285750" indent="-285750">
              <a:spcBef>
                <a:spcPts val="1200"/>
              </a:spcBef>
              <a:buFont typeface="Arial" panose="020B0604020202020204" pitchFamily="34" charset="0"/>
              <a:buChar char="•"/>
            </a:pPr>
            <a:r>
              <a:rPr lang="ru-RU" sz="1600" dirty="0" smtClean="0">
                <a:solidFill>
                  <a:srgbClr val="601A24"/>
                </a:solidFill>
              </a:rPr>
              <a:t>Концепция создания аналитической подсистемы кратко следующая. </a:t>
            </a:r>
            <a:r>
              <a:rPr lang="ru-RU" sz="1600" dirty="0" err="1" smtClean="0">
                <a:solidFill>
                  <a:srgbClr val="601A24"/>
                </a:solidFill>
              </a:rPr>
              <a:t>Россельхознадзор</a:t>
            </a:r>
            <a:r>
              <a:rPr lang="ru-RU" sz="1600" dirty="0" smtClean="0">
                <a:solidFill>
                  <a:srgbClr val="601A24"/>
                </a:solidFill>
              </a:rPr>
              <a:t> часть модулей создает самостоятельно за собственные средства, для другой части создаются возможности для заинтересовавшихся этими проблемами </a:t>
            </a:r>
            <a:r>
              <a:rPr lang="en-US" sz="1600" dirty="0" smtClean="0">
                <a:solidFill>
                  <a:srgbClr val="601A24"/>
                </a:solidFill>
              </a:rPr>
              <a:t>IT-</a:t>
            </a:r>
            <a:r>
              <a:rPr lang="ru-RU" sz="1600" dirty="0" smtClean="0">
                <a:solidFill>
                  <a:srgbClr val="601A24"/>
                </a:solidFill>
              </a:rPr>
              <a:t>компаний разрабатывать собственные аналитические модули, если их создание (а) не противоречит целям ветеринарного надзора, (б) не угрожает интересам конечного потребителя, его защите, (б) не угрожает интересам добросовестного производителя, участника оборота. Причем модули, созданные </a:t>
            </a:r>
            <a:r>
              <a:rPr lang="ru-RU" sz="1600" dirty="0" err="1" smtClean="0">
                <a:solidFill>
                  <a:srgbClr val="601A24"/>
                </a:solidFill>
              </a:rPr>
              <a:t>Россельхознадзором</a:t>
            </a:r>
            <a:r>
              <a:rPr lang="ru-RU" sz="1600" dirty="0" smtClean="0">
                <a:solidFill>
                  <a:srgbClr val="601A24"/>
                </a:solidFill>
              </a:rPr>
              <a:t> могут использоваться любым зарегистрированным лицом или организацией бесплатно, а модули, созданные внешними </a:t>
            </a:r>
            <a:r>
              <a:rPr lang="en-US" sz="1600" dirty="0" smtClean="0">
                <a:solidFill>
                  <a:srgbClr val="601A24"/>
                </a:solidFill>
              </a:rPr>
              <a:t>IT-</a:t>
            </a:r>
            <a:r>
              <a:rPr lang="ru-RU" sz="1600" dirty="0" smtClean="0">
                <a:solidFill>
                  <a:srgbClr val="601A24"/>
                </a:solidFill>
              </a:rPr>
              <a:t>компаниями могут распространяться на основе рыночных механизмов</a:t>
            </a:r>
          </a:p>
          <a:p>
            <a:pPr marL="285750" indent="-285750">
              <a:spcBef>
                <a:spcPts val="1200"/>
              </a:spcBef>
              <a:buFont typeface="Arial" panose="020B0604020202020204" pitchFamily="34" charset="0"/>
              <a:buChar char="•"/>
            </a:pPr>
            <a:r>
              <a:rPr lang="ru-RU" sz="1600" dirty="0" smtClean="0">
                <a:solidFill>
                  <a:srgbClr val="601A24"/>
                </a:solidFill>
              </a:rPr>
              <a:t>Обиняком стоят аналитические модули, которые позволяют выявлять покушения на безопасность и адекватность информации, собираемой </a:t>
            </a:r>
            <a:r>
              <a:rPr lang="ru-RU" sz="1600" dirty="0" err="1" smtClean="0">
                <a:solidFill>
                  <a:srgbClr val="601A24"/>
                </a:solidFill>
              </a:rPr>
              <a:t>ВетИС</a:t>
            </a:r>
            <a:r>
              <a:rPr lang="ru-RU" sz="1600" dirty="0" smtClean="0">
                <a:solidFill>
                  <a:srgbClr val="601A24"/>
                </a:solidFill>
              </a:rPr>
              <a:t> </a:t>
            </a:r>
          </a:p>
          <a:p>
            <a:pPr marL="285750" indent="-285750">
              <a:buFont typeface="Arial" panose="020B0604020202020204" pitchFamily="34" charset="0"/>
              <a:buChar char="•"/>
            </a:pPr>
            <a:endParaRPr lang="ru-RU" sz="1600" dirty="0" smtClean="0">
              <a:solidFill>
                <a:srgbClr val="601A24"/>
              </a:solidFill>
            </a:endParaRPr>
          </a:p>
          <a:p>
            <a:endParaRPr lang="ru-RU" sz="1400" b="1" dirty="0" smtClean="0">
              <a:solidFill>
                <a:srgbClr val="601A24"/>
              </a:solidFill>
            </a:endParaRPr>
          </a:p>
        </p:txBody>
      </p:sp>
    </p:spTree>
    <p:extLst>
      <p:ext uri="{BB962C8B-B14F-4D97-AF65-F5344CB8AC3E}">
        <p14:creationId xmlns:p14="http://schemas.microsoft.com/office/powerpoint/2010/main" val="21130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6</a:t>
            </a:fld>
            <a:endParaRPr lang="en-GB" altLang="ru-RU"/>
          </a:p>
        </p:txBody>
      </p:sp>
      <p:sp>
        <p:nvSpPr>
          <p:cNvPr id="3" name="TextShape 1"/>
          <p:cNvSpPr txBox="1">
            <a:spLocks noChangeArrowheads="1"/>
          </p:cNvSpPr>
          <p:nvPr/>
        </p:nvSpPr>
        <p:spPr bwMode="auto">
          <a:xfrm>
            <a:off x="0" y="152400"/>
            <a:ext cx="8964613" cy="900335"/>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органам </a:t>
            </a:r>
            <a:r>
              <a:rPr lang="ru-RU" sz="3200" b="1" dirty="0" err="1">
                <a:solidFill>
                  <a:srgbClr val="601A24"/>
                </a:solidFill>
              </a:rPr>
              <a:t>госвласти</a:t>
            </a:r>
            <a:r>
              <a:rPr lang="ru-RU" sz="3200" b="1" dirty="0">
                <a:solidFill>
                  <a:srgbClr val="601A24"/>
                </a:solidFill>
              </a:rPr>
              <a:t> в области ветнадзора</a:t>
            </a:r>
            <a:endParaRPr lang="ru-RU" sz="3200" dirty="0">
              <a:solidFill>
                <a:srgbClr val="601A24"/>
              </a:solidFill>
            </a:endParaRPr>
          </a:p>
        </p:txBody>
      </p:sp>
      <p:sp>
        <p:nvSpPr>
          <p:cNvPr id="4" name="Прямоугольник 3"/>
          <p:cNvSpPr/>
          <p:nvPr/>
        </p:nvSpPr>
        <p:spPr>
          <a:xfrm>
            <a:off x="107504" y="1065446"/>
            <a:ext cx="8928991" cy="4847481"/>
          </a:xfrm>
          <a:prstGeom prst="rect">
            <a:avLst/>
          </a:prstGeom>
        </p:spPr>
        <p:txBody>
          <a:bodyPr wrap="square">
            <a:spAutoFit/>
          </a:bodyPr>
          <a:lstStyle/>
          <a:p>
            <a:pPr>
              <a:spcAft>
                <a:spcPts val="600"/>
              </a:spcAft>
            </a:pPr>
            <a:r>
              <a:rPr lang="ru-RU" sz="1200" b="1" dirty="0" smtClean="0">
                <a:solidFill>
                  <a:srgbClr val="601A24"/>
                </a:solidFill>
              </a:rPr>
              <a:t>Модуль </a:t>
            </a:r>
            <a:r>
              <a:rPr lang="ru-RU" sz="1200" b="1" dirty="0">
                <a:solidFill>
                  <a:srgbClr val="601A24"/>
                </a:solidFill>
              </a:rPr>
              <a:t>анализа соотношения производства и потребления в регионе</a:t>
            </a:r>
            <a:endParaRPr lang="ru-RU" sz="1200" dirty="0">
              <a:solidFill>
                <a:srgbClr val="601A24"/>
              </a:solidFill>
            </a:endParaRPr>
          </a:p>
          <a:p>
            <a:pPr>
              <a:spcAft>
                <a:spcPts val="600"/>
              </a:spcAft>
            </a:pPr>
            <a:r>
              <a:rPr lang="ru-RU" sz="1200" dirty="0">
                <a:solidFill>
                  <a:srgbClr val="601A24"/>
                </a:solidFill>
              </a:rPr>
              <a:t>Модуль должен обеспечивать по любому ПТ или набору ПТ построение соотношения производства в регионе, потребления в регионе.</a:t>
            </a:r>
          </a:p>
          <a:p>
            <a:pPr>
              <a:spcAft>
                <a:spcPts val="600"/>
              </a:spcAft>
            </a:pPr>
            <a:r>
              <a:rPr lang="ru-RU" sz="1200" b="1" dirty="0">
                <a:solidFill>
                  <a:srgbClr val="601A24"/>
                </a:solidFill>
              </a:rPr>
              <a:t>Модуль картирования распределения товарных запасов в регионе</a:t>
            </a:r>
            <a:endParaRPr lang="ru-RU" sz="1200" dirty="0">
              <a:solidFill>
                <a:srgbClr val="601A24"/>
              </a:solidFill>
            </a:endParaRPr>
          </a:p>
          <a:p>
            <a:pPr>
              <a:spcAft>
                <a:spcPts val="600"/>
              </a:spcAft>
            </a:pPr>
            <a:r>
              <a:rPr lang="ru-RU" sz="1200" dirty="0">
                <a:solidFill>
                  <a:srgbClr val="601A24"/>
                </a:solidFill>
              </a:rPr>
              <a:t>Модуль должен показывать в табличном и картографическом вариантах размещение ПТ, принадлежащего к определенной производственной и транспортной партии в регионе согласно его административно-территориальному делению с обозначением конкретных объектов, где такие остатки имеются.</a:t>
            </a:r>
          </a:p>
          <a:p>
            <a:pPr>
              <a:spcAft>
                <a:spcPts val="600"/>
              </a:spcAft>
            </a:pPr>
            <a:r>
              <a:rPr lang="ru-RU" sz="1200" b="1" dirty="0">
                <a:solidFill>
                  <a:srgbClr val="601A24"/>
                </a:solidFill>
              </a:rPr>
              <a:t>Модуль определения товарных запасов в регионе</a:t>
            </a:r>
            <a:endParaRPr lang="ru-RU" sz="1200" dirty="0">
              <a:solidFill>
                <a:srgbClr val="601A24"/>
              </a:solidFill>
            </a:endParaRPr>
          </a:p>
          <a:p>
            <a:pPr>
              <a:spcAft>
                <a:spcPts val="600"/>
              </a:spcAft>
            </a:pPr>
            <a:r>
              <a:rPr lang="ru-RU" sz="1200" dirty="0">
                <a:solidFill>
                  <a:srgbClr val="601A24"/>
                </a:solidFill>
              </a:rPr>
              <a:t>Модуль должен показывать в табличном и картографическом вариантах размещение ПТ или набора ПТ в регионе согласно его административно-территориальному делению. Данные по размещению должны включать абсолютное значение объема, имеющегося (хранящегося) ПТ (набора ПТ) и прогнозное время окончания запаса.</a:t>
            </a:r>
          </a:p>
          <a:p>
            <a:pPr>
              <a:spcAft>
                <a:spcPts val="600"/>
              </a:spcAft>
            </a:pPr>
            <a:r>
              <a:rPr lang="ru-RU" sz="1200" b="1" dirty="0">
                <a:solidFill>
                  <a:srgbClr val="601A24"/>
                </a:solidFill>
              </a:rPr>
              <a:t>Модуль перечня производителей подконтрольного товара</a:t>
            </a:r>
            <a:endParaRPr lang="ru-RU" sz="1200" dirty="0">
              <a:solidFill>
                <a:srgbClr val="601A24"/>
              </a:solidFill>
            </a:endParaRPr>
          </a:p>
          <a:p>
            <a:pPr>
              <a:spcAft>
                <a:spcPts val="600"/>
              </a:spcAft>
            </a:pPr>
            <a:r>
              <a:rPr lang="ru-RU" sz="1200" dirty="0">
                <a:solidFill>
                  <a:srgbClr val="601A24"/>
                </a:solidFill>
              </a:rPr>
              <a:t>Модуль должен показывать в картографическом и табличном варианте всех производителей ПТ (набора ПТ) в регионе в соответствии с его административно-территориальным делением (т.е. показывать по субъекту Российской Федерации, по административному району, по муниципальному образованию). Данные должны показывать сложившиеся и максимальные объемы производства за установленный срок (день, неделя, месяц, квартал, год) по всем производителям, имеющимся в регионе и по тем, которые находятся вне региона, но поставляют ПТ (набор ПТ) в регион.</a:t>
            </a:r>
          </a:p>
          <a:p>
            <a:pPr>
              <a:spcAft>
                <a:spcPts val="600"/>
              </a:spcAft>
            </a:pPr>
            <a:r>
              <a:rPr lang="ru-RU" sz="1200" b="1" dirty="0">
                <a:solidFill>
                  <a:srgbClr val="601A24"/>
                </a:solidFill>
              </a:rPr>
              <a:t>Модуль построения карты </a:t>
            </a:r>
            <a:r>
              <a:rPr lang="ru-RU" sz="1200" b="1" dirty="0" err="1">
                <a:solidFill>
                  <a:srgbClr val="601A24"/>
                </a:solidFill>
              </a:rPr>
              <a:t>ретейлеров</a:t>
            </a:r>
            <a:r>
              <a:rPr lang="ru-RU" sz="1200" b="1" dirty="0">
                <a:solidFill>
                  <a:srgbClr val="601A24"/>
                </a:solidFill>
              </a:rPr>
              <a:t> подконтрольного товара</a:t>
            </a:r>
            <a:endParaRPr lang="ru-RU" sz="1200" dirty="0">
              <a:solidFill>
                <a:srgbClr val="601A24"/>
              </a:solidFill>
            </a:endParaRPr>
          </a:p>
          <a:p>
            <a:pPr>
              <a:spcAft>
                <a:spcPts val="600"/>
              </a:spcAft>
            </a:pPr>
            <a:r>
              <a:rPr lang="ru-RU" sz="1200" dirty="0">
                <a:solidFill>
                  <a:srgbClr val="601A24"/>
                </a:solidFill>
              </a:rPr>
              <a:t>Модуль должен показывать в картографическом и табличном варианте всех </a:t>
            </a:r>
            <a:r>
              <a:rPr lang="ru-RU" sz="1200" dirty="0" err="1">
                <a:solidFill>
                  <a:srgbClr val="601A24"/>
                </a:solidFill>
              </a:rPr>
              <a:t>ритейлеров</a:t>
            </a:r>
            <a:r>
              <a:rPr lang="ru-RU" sz="1200" dirty="0">
                <a:solidFill>
                  <a:srgbClr val="601A24"/>
                </a:solidFill>
              </a:rPr>
              <a:t>, торгующих данным ПТ (набором ПТ) в регионе в соответствии с его административно-территориальным делением (т.е. показывать по субъекту Российской Федерации, по административному району, по муниципальному образованию). Данные должны показывать сложившиеся и максимальные объемы реализации за установленный срок (день, неделя, месяц, квартал, год</a:t>
            </a:r>
            <a:r>
              <a:rPr lang="ru-RU" sz="1200" dirty="0" smtClean="0">
                <a:solidFill>
                  <a:srgbClr val="601A24"/>
                </a:solidFill>
              </a:rPr>
              <a:t>).</a:t>
            </a:r>
            <a:endParaRPr lang="ru-RU" sz="1200" dirty="0">
              <a:solidFill>
                <a:srgbClr val="601A24"/>
              </a:solidFill>
            </a:endParaRPr>
          </a:p>
        </p:txBody>
      </p:sp>
    </p:spTree>
    <p:extLst>
      <p:ext uri="{BB962C8B-B14F-4D97-AF65-F5344CB8AC3E}">
        <p14:creationId xmlns:p14="http://schemas.microsoft.com/office/powerpoint/2010/main" val="250139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7</a:t>
            </a:fld>
            <a:endParaRPr lang="en-GB" altLang="ru-RU"/>
          </a:p>
        </p:txBody>
      </p:sp>
      <p:sp>
        <p:nvSpPr>
          <p:cNvPr id="3" name="TextShape 1"/>
          <p:cNvSpPr txBox="1">
            <a:spLocks noChangeArrowheads="1"/>
          </p:cNvSpPr>
          <p:nvPr/>
        </p:nvSpPr>
        <p:spPr bwMode="auto">
          <a:xfrm>
            <a:off x="0" y="152400"/>
            <a:ext cx="8964613" cy="900335"/>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органам </a:t>
            </a:r>
            <a:r>
              <a:rPr lang="ru-RU" sz="3200" b="1" dirty="0" err="1">
                <a:solidFill>
                  <a:srgbClr val="601A24"/>
                </a:solidFill>
              </a:rPr>
              <a:t>госвласти</a:t>
            </a:r>
            <a:r>
              <a:rPr lang="ru-RU" sz="3200" b="1" dirty="0">
                <a:solidFill>
                  <a:srgbClr val="601A24"/>
                </a:solidFill>
              </a:rPr>
              <a:t> в области ветнадзора</a:t>
            </a:r>
            <a:endParaRPr lang="ru-RU" sz="3200" dirty="0">
              <a:solidFill>
                <a:srgbClr val="601A24"/>
              </a:solidFill>
            </a:endParaRPr>
          </a:p>
        </p:txBody>
      </p:sp>
      <p:sp>
        <p:nvSpPr>
          <p:cNvPr id="4" name="Прямоугольник 3"/>
          <p:cNvSpPr/>
          <p:nvPr/>
        </p:nvSpPr>
        <p:spPr>
          <a:xfrm>
            <a:off x="107504" y="1065446"/>
            <a:ext cx="8928991" cy="4924425"/>
          </a:xfrm>
          <a:prstGeom prst="rect">
            <a:avLst/>
          </a:prstGeom>
        </p:spPr>
        <p:txBody>
          <a:bodyPr wrap="square">
            <a:spAutoFit/>
          </a:bodyPr>
          <a:lstStyle/>
          <a:p>
            <a:pPr>
              <a:spcAft>
                <a:spcPts val="600"/>
              </a:spcAft>
            </a:pPr>
            <a:r>
              <a:rPr lang="ru-RU" sz="1200" b="1" dirty="0" smtClean="0">
                <a:solidFill>
                  <a:srgbClr val="601A24"/>
                </a:solidFill>
              </a:rPr>
              <a:t>Модуль </a:t>
            </a:r>
            <a:r>
              <a:rPr lang="ru-RU" sz="1200" b="1" dirty="0">
                <a:solidFill>
                  <a:srgbClr val="601A24"/>
                </a:solidFill>
              </a:rPr>
              <a:t>выявления лишних посредников</a:t>
            </a:r>
            <a:endParaRPr lang="ru-RU" sz="1200" dirty="0">
              <a:solidFill>
                <a:srgbClr val="601A24"/>
              </a:solidFill>
            </a:endParaRPr>
          </a:p>
          <a:p>
            <a:pPr>
              <a:spcAft>
                <a:spcPts val="600"/>
              </a:spcAft>
            </a:pPr>
            <a:r>
              <a:rPr lang="ru-RU" sz="1200" dirty="0">
                <a:solidFill>
                  <a:srgbClr val="601A24"/>
                </a:solidFill>
              </a:rPr>
              <a:t>Модуль должен в табличном виде показывать всех посредников, соответствующих определённому набору условий. Набор условий по умолчанию: </a:t>
            </a:r>
          </a:p>
          <a:p>
            <a:pPr>
              <a:spcAft>
                <a:spcPts val="600"/>
              </a:spcAft>
            </a:pPr>
            <a:r>
              <a:rPr lang="ru-RU" sz="1200" dirty="0">
                <a:solidFill>
                  <a:srgbClr val="601A24"/>
                </a:solidFill>
              </a:rPr>
              <a:t>- посредник в отношении определенного вида ПТ не производит его перемещения, </a:t>
            </a:r>
          </a:p>
          <a:p>
            <a:pPr>
              <a:spcAft>
                <a:spcPts val="600"/>
              </a:spcAft>
            </a:pPr>
            <a:r>
              <a:rPr lang="ru-RU" sz="1200" dirty="0">
                <a:solidFill>
                  <a:srgbClr val="601A24"/>
                </a:solidFill>
              </a:rPr>
              <a:t>- посредник не производит при реализации дробления полученных транспортных партий ПТ с кратностью более 1:3,</a:t>
            </a:r>
          </a:p>
          <a:p>
            <a:pPr>
              <a:spcAft>
                <a:spcPts val="600"/>
              </a:spcAft>
            </a:pPr>
            <a:r>
              <a:rPr lang="ru-RU" sz="1200" dirty="0">
                <a:solidFill>
                  <a:srgbClr val="601A24"/>
                </a:solidFill>
              </a:rPr>
              <a:t>- посредник имеет срок хранения партии ПТ в среднем не более 3 суток.</a:t>
            </a:r>
          </a:p>
          <a:p>
            <a:pPr>
              <a:spcAft>
                <a:spcPts val="600"/>
              </a:spcAft>
            </a:pPr>
            <a:r>
              <a:rPr lang="ru-RU" sz="1200" b="1" dirty="0">
                <a:solidFill>
                  <a:srgbClr val="601A24"/>
                </a:solidFill>
              </a:rPr>
              <a:t>Модуль выявления альтернативных поставщиков</a:t>
            </a:r>
            <a:endParaRPr lang="ru-RU" sz="1200" dirty="0">
              <a:solidFill>
                <a:srgbClr val="601A24"/>
              </a:solidFill>
            </a:endParaRPr>
          </a:p>
          <a:p>
            <a:pPr>
              <a:spcAft>
                <a:spcPts val="600"/>
              </a:spcAft>
            </a:pPr>
            <a:r>
              <a:rPr lang="ru-RU" sz="1200" dirty="0">
                <a:solidFill>
                  <a:srgbClr val="601A24"/>
                </a:solidFill>
              </a:rPr>
              <a:t>Модуль должен показывать в табличном и картографическом вариантах альтернативных поставщиков данного ПТ, данного ПТ и наиболее сходных ПТ, или набора ПТ.</a:t>
            </a:r>
          </a:p>
          <a:p>
            <a:pPr>
              <a:spcAft>
                <a:spcPts val="600"/>
              </a:spcAft>
            </a:pPr>
            <a:r>
              <a:rPr lang="ru-RU" sz="1200" b="1" dirty="0">
                <a:solidFill>
                  <a:srgbClr val="601A24"/>
                </a:solidFill>
              </a:rPr>
              <a:t>Модуль </a:t>
            </a:r>
            <a:r>
              <a:rPr lang="ru-RU" sz="1200" b="1" dirty="0" err="1">
                <a:solidFill>
                  <a:srgbClr val="601A24"/>
                </a:solidFill>
              </a:rPr>
              <a:t>ретингования</a:t>
            </a:r>
            <a:r>
              <a:rPr lang="ru-RU" sz="1200" b="1" dirty="0">
                <a:solidFill>
                  <a:srgbClr val="601A24"/>
                </a:solidFill>
              </a:rPr>
              <a:t> производителей подконтрольного товара по фальсификации</a:t>
            </a:r>
            <a:endParaRPr lang="ru-RU" sz="1200" dirty="0">
              <a:solidFill>
                <a:srgbClr val="601A24"/>
              </a:solidFill>
            </a:endParaRPr>
          </a:p>
          <a:p>
            <a:pPr>
              <a:spcAft>
                <a:spcPts val="600"/>
              </a:spcAft>
            </a:pPr>
            <a:r>
              <a:rPr lang="ru-RU" sz="1200" dirty="0">
                <a:solidFill>
                  <a:srgbClr val="601A24"/>
                </a:solidFill>
              </a:rPr>
              <a:t>Модуль должен представлять в соответствии с АТД таблицу рейтинга производителей данного ПТ (группы ПТ, всех производимых данным производителем ПТ) по частоте допускаемой им фальсификации в виде цветового кода и с указанием КСБ данного производителя. Модуль также должен показывать цветовой код и КСБ конкретного производителя или группы конкретных производителей. Модуль должен также показывать динамику изменения КСБ за указанный период (по умолчанию – за предшествующие 365 дней).</a:t>
            </a:r>
          </a:p>
          <a:p>
            <a:pPr>
              <a:spcAft>
                <a:spcPts val="600"/>
              </a:spcAft>
            </a:pPr>
            <a:r>
              <a:rPr lang="ru-RU" sz="1200" b="1" dirty="0">
                <a:solidFill>
                  <a:srgbClr val="601A24"/>
                </a:solidFill>
              </a:rPr>
              <a:t>Модуль </a:t>
            </a:r>
            <a:r>
              <a:rPr lang="ru-RU" sz="1200" b="1" dirty="0" err="1">
                <a:solidFill>
                  <a:srgbClr val="601A24"/>
                </a:solidFill>
              </a:rPr>
              <a:t>ретингования</a:t>
            </a:r>
            <a:r>
              <a:rPr lang="ru-RU" sz="1200" b="1" dirty="0">
                <a:solidFill>
                  <a:srgbClr val="601A24"/>
                </a:solidFill>
              </a:rPr>
              <a:t> производителей подконтрольного товара по безопасности</a:t>
            </a:r>
            <a:endParaRPr lang="ru-RU" sz="1200" dirty="0">
              <a:solidFill>
                <a:srgbClr val="601A24"/>
              </a:solidFill>
            </a:endParaRPr>
          </a:p>
          <a:p>
            <a:pPr>
              <a:spcAft>
                <a:spcPts val="600"/>
              </a:spcAft>
            </a:pPr>
            <a:r>
              <a:rPr lang="ru-RU" sz="1200" dirty="0">
                <a:solidFill>
                  <a:srgbClr val="601A24"/>
                </a:solidFill>
              </a:rPr>
              <a:t>Модуль должен представлять в соответствии с АТД таблицу рейтинга производителей данного ПТ (группы ПТ, всех производимых данным производителем ПТ) по частоте допускаемого им выпуска продукции, не соответствующей установленным нормам и требованиям по безопасности в виде цветового кода и с указанием КСБ данного производителя. Модуль также должен показывать цветовой код и КСБ конкретного производителя или группы конкретных производителей. Модуль должен также показывать динамику изменения КСБ за указанный период (по умолчанию – за предшествующие 365 дней</a:t>
            </a:r>
            <a:r>
              <a:rPr lang="ru-RU" sz="1200" dirty="0" smtClean="0">
                <a:solidFill>
                  <a:srgbClr val="601A24"/>
                </a:solidFill>
              </a:rPr>
              <a:t>).</a:t>
            </a:r>
            <a:endParaRPr lang="ru-RU" sz="1200" dirty="0">
              <a:solidFill>
                <a:srgbClr val="601A24"/>
              </a:solidFill>
            </a:endParaRPr>
          </a:p>
        </p:txBody>
      </p:sp>
    </p:spTree>
    <p:extLst>
      <p:ext uri="{BB962C8B-B14F-4D97-AF65-F5344CB8AC3E}">
        <p14:creationId xmlns:p14="http://schemas.microsoft.com/office/powerpoint/2010/main" val="404022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8</a:t>
            </a:fld>
            <a:endParaRPr lang="en-GB" altLang="ru-RU"/>
          </a:p>
        </p:txBody>
      </p:sp>
      <p:sp>
        <p:nvSpPr>
          <p:cNvPr id="3" name="TextShape 1"/>
          <p:cNvSpPr txBox="1">
            <a:spLocks noChangeArrowheads="1"/>
          </p:cNvSpPr>
          <p:nvPr/>
        </p:nvSpPr>
        <p:spPr bwMode="auto">
          <a:xfrm>
            <a:off x="0" y="152400"/>
            <a:ext cx="8964613" cy="900335"/>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органам </a:t>
            </a:r>
            <a:r>
              <a:rPr lang="ru-RU" sz="3200" b="1" dirty="0" err="1">
                <a:solidFill>
                  <a:srgbClr val="601A24"/>
                </a:solidFill>
              </a:rPr>
              <a:t>госвласти</a:t>
            </a:r>
            <a:r>
              <a:rPr lang="ru-RU" sz="3200" b="1" dirty="0">
                <a:solidFill>
                  <a:srgbClr val="601A24"/>
                </a:solidFill>
              </a:rPr>
              <a:t> в области ветнадзора</a:t>
            </a:r>
            <a:endParaRPr lang="ru-RU" sz="3200" dirty="0">
              <a:solidFill>
                <a:srgbClr val="601A24"/>
              </a:solidFill>
            </a:endParaRPr>
          </a:p>
        </p:txBody>
      </p:sp>
      <p:sp>
        <p:nvSpPr>
          <p:cNvPr id="4" name="Прямоугольник 3"/>
          <p:cNvSpPr/>
          <p:nvPr/>
        </p:nvSpPr>
        <p:spPr>
          <a:xfrm>
            <a:off x="107504" y="1065446"/>
            <a:ext cx="8928991" cy="4139595"/>
          </a:xfrm>
          <a:prstGeom prst="rect">
            <a:avLst/>
          </a:prstGeom>
        </p:spPr>
        <p:txBody>
          <a:bodyPr wrap="square">
            <a:spAutoFit/>
          </a:bodyPr>
          <a:lstStyle/>
          <a:p>
            <a:pPr>
              <a:spcAft>
                <a:spcPts val="600"/>
              </a:spcAft>
            </a:pPr>
            <a:r>
              <a:rPr lang="ru-RU" sz="1200" b="1" dirty="0" smtClean="0">
                <a:solidFill>
                  <a:srgbClr val="601A24"/>
                </a:solidFill>
              </a:rPr>
              <a:t>Модуль </a:t>
            </a:r>
            <a:r>
              <a:rPr lang="ru-RU" sz="1200" b="1" dirty="0" err="1">
                <a:solidFill>
                  <a:srgbClr val="601A24"/>
                </a:solidFill>
              </a:rPr>
              <a:t>ретингования</a:t>
            </a:r>
            <a:r>
              <a:rPr lang="ru-RU" sz="1200" b="1" dirty="0">
                <a:solidFill>
                  <a:srgbClr val="601A24"/>
                </a:solidFill>
              </a:rPr>
              <a:t> поставщиков подконтрольного товара по фальсификации</a:t>
            </a:r>
            <a:endParaRPr lang="ru-RU" sz="1200" dirty="0">
              <a:solidFill>
                <a:srgbClr val="601A24"/>
              </a:solidFill>
            </a:endParaRPr>
          </a:p>
          <a:p>
            <a:pPr>
              <a:spcAft>
                <a:spcPts val="600"/>
              </a:spcAft>
            </a:pPr>
            <a:r>
              <a:rPr lang="ru-RU" sz="1200" dirty="0">
                <a:solidFill>
                  <a:srgbClr val="601A24"/>
                </a:solidFill>
              </a:rPr>
              <a:t>Модуль должен представлять в соответствии с АТД таблицу рейтинга не являющихся производителями поставщиков данного ПТ (группы ПТ, всех производимых данным производителем ПТ) по допускаемой им частоте реализации фальсифицированных ПТ в виде цветового кода и с указанием КСБ данного поставщика. Модуль также должен показывать цветовой код и КСБ конкретного поставщика или группы конкретных поставщиков. Модуль должен также показывать динамику изменения КСБ за указанный период (по умолчанию – за предшествующие 365 дней).</a:t>
            </a:r>
          </a:p>
          <a:p>
            <a:pPr>
              <a:spcAft>
                <a:spcPts val="600"/>
              </a:spcAft>
            </a:pPr>
            <a:r>
              <a:rPr lang="ru-RU" sz="1200" b="1" dirty="0">
                <a:solidFill>
                  <a:srgbClr val="601A24"/>
                </a:solidFill>
              </a:rPr>
              <a:t>Модуль </a:t>
            </a:r>
            <a:r>
              <a:rPr lang="ru-RU" sz="1200" b="1" dirty="0" err="1">
                <a:solidFill>
                  <a:srgbClr val="601A24"/>
                </a:solidFill>
              </a:rPr>
              <a:t>ретингования</a:t>
            </a:r>
            <a:r>
              <a:rPr lang="ru-RU" sz="1200" b="1" dirty="0">
                <a:solidFill>
                  <a:srgbClr val="601A24"/>
                </a:solidFill>
              </a:rPr>
              <a:t> поставщиков подконтрольного товара по безопасности</a:t>
            </a:r>
            <a:endParaRPr lang="ru-RU" sz="1200" dirty="0">
              <a:solidFill>
                <a:srgbClr val="601A24"/>
              </a:solidFill>
            </a:endParaRPr>
          </a:p>
          <a:p>
            <a:pPr>
              <a:spcAft>
                <a:spcPts val="600"/>
              </a:spcAft>
            </a:pPr>
            <a:r>
              <a:rPr lang="ru-RU" sz="1200" dirty="0">
                <a:solidFill>
                  <a:srgbClr val="601A24"/>
                </a:solidFill>
              </a:rPr>
              <a:t>Модуль должен представлять в соответствии с АТД таблицу рейтинга не являющихся производителями поставщиков данного ПТ (группы ПТ, всех производимых данным производителем ПТ) по допускаемой им частоте реализации ПТ, не соответствующих установленным нормам и требованиям по безопасности, в виде цветового кода и с указанием КСБ данного поставщика. Модуль также должен показывать цветовой код и КСБ конкретного поставщика или группы конкретных поставщиков. Модуль должен также показывать динамику изменения КСБ за указанный период (по умолчанию – за предшествующие 365 дней).</a:t>
            </a:r>
          </a:p>
          <a:p>
            <a:pPr>
              <a:spcAft>
                <a:spcPts val="600"/>
              </a:spcAft>
            </a:pPr>
            <a:r>
              <a:rPr lang="ru-RU" sz="1200" b="1" dirty="0">
                <a:solidFill>
                  <a:srgbClr val="601A24"/>
                </a:solidFill>
              </a:rPr>
              <a:t>Модуль проверки поставок на площадку</a:t>
            </a:r>
            <a:endParaRPr lang="ru-RU" sz="1200" dirty="0">
              <a:solidFill>
                <a:srgbClr val="601A24"/>
              </a:solidFill>
            </a:endParaRPr>
          </a:p>
          <a:p>
            <a:pPr>
              <a:spcAft>
                <a:spcPts val="600"/>
              </a:spcAft>
            </a:pPr>
            <a:r>
              <a:rPr lang="ru-RU" sz="1200" dirty="0">
                <a:solidFill>
                  <a:srgbClr val="601A24"/>
                </a:solidFill>
              </a:rPr>
              <a:t>Модуль должен выдавать лист поставок ПТ на данную площадку за устанавливаемый пользователем интервал времени (по умолчанию за 28 дней).</a:t>
            </a:r>
          </a:p>
          <a:p>
            <a:pPr>
              <a:spcAft>
                <a:spcPts val="600"/>
              </a:spcAft>
            </a:pPr>
            <a:r>
              <a:rPr lang="ru-RU" sz="1200" b="1" dirty="0">
                <a:solidFill>
                  <a:srgbClr val="601A24"/>
                </a:solidFill>
              </a:rPr>
              <a:t>Модуль проверки отгрузок с площадки</a:t>
            </a:r>
            <a:endParaRPr lang="ru-RU" sz="1200" dirty="0">
              <a:solidFill>
                <a:srgbClr val="601A24"/>
              </a:solidFill>
            </a:endParaRPr>
          </a:p>
          <a:p>
            <a:pPr>
              <a:spcAft>
                <a:spcPts val="600"/>
              </a:spcAft>
            </a:pPr>
            <a:r>
              <a:rPr lang="ru-RU" sz="1200" dirty="0">
                <a:solidFill>
                  <a:srgbClr val="601A24"/>
                </a:solidFill>
              </a:rPr>
              <a:t>Модуль должен выдавать лист отгрузок ПТ с данной площадки за устанавливаемый пользователем интервал времени (по умолчанию за 28 дней</a:t>
            </a:r>
            <a:r>
              <a:rPr lang="ru-RU" sz="1200" dirty="0" smtClean="0">
                <a:solidFill>
                  <a:srgbClr val="601A24"/>
                </a:solidFill>
              </a:rPr>
              <a:t>).</a:t>
            </a:r>
            <a:endParaRPr lang="ru-RU" sz="1200" dirty="0">
              <a:solidFill>
                <a:srgbClr val="601A24"/>
              </a:solidFill>
            </a:endParaRPr>
          </a:p>
        </p:txBody>
      </p:sp>
    </p:spTree>
    <p:extLst>
      <p:ext uri="{BB962C8B-B14F-4D97-AF65-F5344CB8AC3E}">
        <p14:creationId xmlns:p14="http://schemas.microsoft.com/office/powerpoint/2010/main" val="309694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p>
            <a:pPr>
              <a:defRPr/>
            </a:pPr>
            <a:fld id="{B3AE3A8E-3EE3-40B2-8C80-31BFCC183EB1}" type="slidenum">
              <a:rPr lang="en-GB" altLang="ru-RU" smtClean="0"/>
              <a:pPr>
                <a:defRPr/>
              </a:pPr>
              <a:t>9</a:t>
            </a:fld>
            <a:endParaRPr lang="en-GB" altLang="ru-RU"/>
          </a:p>
        </p:txBody>
      </p:sp>
      <p:sp>
        <p:nvSpPr>
          <p:cNvPr id="3" name="TextShape 1"/>
          <p:cNvSpPr txBox="1">
            <a:spLocks noChangeArrowheads="1"/>
          </p:cNvSpPr>
          <p:nvPr/>
        </p:nvSpPr>
        <p:spPr bwMode="auto">
          <a:xfrm>
            <a:off x="0" y="152400"/>
            <a:ext cx="8964613" cy="900335"/>
          </a:xfrm>
          <a:prstGeom prst="rect">
            <a:avLst/>
          </a:prstGeom>
          <a:noFill/>
          <a:ln w="9525">
            <a:noFill/>
            <a:miter lim="800000"/>
            <a:headEnd/>
            <a:tailEnd/>
          </a:ln>
        </p:spPr>
        <p:txBody>
          <a:bodyPr anchor="ctr"/>
          <a:lstStyle/>
          <a:p>
            <a:pPr algn="ctr">
              <a:spcAft>
                <a:spcPts val="1800"/>
              </a:spcAft>
            </a:pPr>
            <a:r>
              <a:rPr lang="ru-RU" sz="3200" b="1" dirty="0">
                <a:solidFill>
                  <a:srgbClr val="601A24"/>
                </a:solidFill>
              </a:rPr>
              <a:t>Модули, адресованные органам </a:t>
            </a:r>
            <a:r>
              <a:rPr lang="ru-RU" sz="3200" b="1" dirty="0" err="1">
                <a:solidFill>
                  <a:srgbClr val="601A24"/>
                </a:solidFill>
              </a:rPr>
              <a:t>госвласти</a:t>
            </a:r>
            <a:r>
              <a:rPr lang="ru-RU" sz="3200" b="1" dirty="0">
                <a:solidFill>
                  <a:srgbClr val="601A24"/>
                </a:solidFill>
              </a:rPr>
              <a:t> в области ветнадзора</a:t>
            </a:r>
            <a:endParaRPr lang="ru-RU" sz="3200" dirty="0">
              <a:solidFill>
                <a:srgbClr val="601A24"/>
              </a:solidFill>
            </a:endParaRPr>
          </a:p>
        </p:txBody>
      </p:sp>
      <p:sp>
        <p:nvSpPr>
          <p:cNvPr id="4" name="Прямоугольник 3"/>
          <p:cNvSpPr/>
          <p:nvPr/>
        </p:nvSpPr>
        <p:spPr>
          <a:xfrm>
            <a:off x="107504" y="1052735"/>
            <a:ext cx="9036496" cy="4909036"/>
          </a:xfrm>
          <a:prstGeom prst="rect">
            <a:avLst/>
          </a:prstGeom>
        </p:spPr>
        <p:txBody>
          <a:bodyPr wrap="square">
            <a:spAutoFit/>
          </a:bodyPr>
          <a:lstStyle/>
          <a:p>
            <a:r>
              <a:rPr lang="ru-RU" sz="1200" b="1" dirty="0" smtClean="0">
                <a:solidFill>
                  <a:srgbClr val="601A24"/>
                </a:solidFill>
              </a:rPr>
              <a:t>Модуль </a:t>
            </a:r>
            <a:r>
              <a:rPr lang="ru-RU" sz="1200" b="1" dirty="0">
                <a:solidFill>
                  <a:srgbClr val="601A24"/>
                </a:solidFill>
              </a:rPr>
              <a:t>слежения за балансами площадки (площадок)</a:t>
            </a:r>
            <a:endParaRPr lang="ru-RU" sz="1200" dirty="0">
              <a:solidFill>
                <a:srgbClr val="601A24"/>
              </a:solidFill>
            </a:endParaRPr>
          </a:p>
          <a:p>
            <a:r>
              <a:rPr lang="ru-RU" sz="1200" dirty="0">
                <a:solidFill>
                  <a:srgbClr val="601A24"/>
                </a:solidFill>
              </a:rPr>
              <a:t>Модуль должен представлять в табличном виде скользящие динамики поступления и отгрузок на данную площадку ПТ или набора технологически связанных ПТ. Диапазон времени для оценки должен быть настраиваемым (по умолчанию ставится 1 неделя). Выводится должны балансы поступления и отправок в абсолютной величине, величание первой производной, величине второй производной. Модуль применяется к оценке работы площадок, где данных ПТ не производится и не реализуется конечному потребителю. Модуль должен настраиваться на представление одной или нескольких выбранных пользователем площадок.</a:t>
            </a:r>
          </a:p>
          <a:p>
            <a:r>
              <a:rPr lang="ru-RU" sz="1200" b="1" dirty="0">
                <a:solidFill>
                  <a:srgbClr val="601A24"/>
                </a:solidFill>
              </a:rPr>
              <a:t>Модуль отслеживания превращения сырья в продукцию</a:t>
            </a:r>
            <a:endParaRPr lang="ru-RU" sz="1200" dirty="0">
              <a:solidFill>
                <a:srgbClr val="601A24"/>
              </a:solidFill>
            </a:endParaRPr>
          </a:p>
          <a:p>
            <a:r>
              <a:rPr lang="ru-RU" sz="1200" dirty="0">
                <a:solidFill>
                  <a:srgbClr val="601A24"/>
                </a:solidFill>
              </a:rPr>
              <a:t>Модуль должен представлять в табличном виде скользящие динамики поступления сырья и отгрузок продукции на/с данную площадку ПТ или набора технологически связанных ПТ. Диапазон времени для оценки должен быть настраиваемым (по умолчанию ставится 1 неделя). Выводится должны балансы поступления и отправок в абсолютной величине, в коэффициентах превращения сырья в данный ПТ.</a:t>
            </a:r>
          </a:p>
          <a:p>
            <a:r>
              <a:rPr lang="ru-RU" sz="1200" b="1" dirty="0" smtClean="0">
                <a:solidFill>
                  <a:srgbClr val="601A24"/>
                </a:solidFill>
              </a:rPr>
              <a:t>Модуль характеристики площадок, где происходит оформление </a:t>
            </a:r>
            <a:r>
              <a:rPr lang="ru-RU" sz="1200" b="1" dirty="0" err="1" smtClean="0">
                <a:solidFill>
                  <a:srgbClr val="601A24"/>
                </a:solidFill>
              </a:rPr>
              <a:t>эВСД</a:t>
            </a:r>
            <a:endParaRPr lang="ru-RU" sz="1200" dirty="0" smtClean="0">
              <a:solidFill>
                <a:srgbClr val="601A24"/>
              </a:solidFill>
            </a:endParaRPr>
          </a:p>
          <a:p>
            <a:r>
              <a:rPr lang="ru-RU" sz="1200" dirty="0" smtClean="0">
                <a:solidFill>
                  <a:srgbClr val="601A24"/>
                </a:solidFill>
              </a:rPr>
              <a:t>Модуль должен представлять в табличном виде характеристику следующих параметров по площадке (набору площадок):</a:t>
            </a:r>
          </a:p>
          <a:p>
            <a:r>
              <a:rPr lang="ru-RU" sz="1200" dirty="0" smtClean="0">
                <a:solidFill>
                  <a:srgbClr val="601A24"/>
                </a:solidFill>
              </a:rPr>
              <a:t>- </a:t>
            </a:r>
            <a:r>
              <a:rPr lang="ru-RU" sz="1100" dirty="0" smtClean="0">
                <a:solidFill>
                  <a:srgbClr val="601A24"/>
                </a:solidFill>
              </a:rPr>
              <a:t>ФРН,</a:t>
            </a:r>
          </a:p>
          <a:p>
            <a:r>
              <a:rPr lang="ru-RU" sz="1100" dirty="0" smtClean="0">
                <a:solidFill>
                  <a:srgbClr val="601A24"/>
                </a:solidFill>
              </a:rPr>
              <a:t>- Собственник,</a:t>
            </a:r>
          </a:p>
          <a:p>
            <a:r>
              <a:rPr lang="ru-RU" sz="1100" dirty="0" smtClean="0">
                <a:solidFill>
                  <a:srgbClr val="601A24"/>
                </a:solidFill>
              </a:rPr>
              <a:t>- Место расположения,</a:t>
            </a:r>
          </a:p>
          <a:p>
            <a:r>
              <a:rPr lang="ru-RU" sz="1100" dirty="0" smtClean="0">
                <a:solidFill>
                  <a:srgbClr val="601A24"/>
                </a:solidFill>
              </a:rPr>
              <a:t>- Наименование,</a:t>
            </a:r>
          </a:p>
          <a:p>
            <a:r>
              <a:rPr lang="ru-RU" sz="1100" dirty="0" smtClean="0">
                <a:solidFill>
                  <a:srgbClr val="601A24"/>
                </a:solidFill>
              </a:rPr>
              <a:t>- Заявленные виды деятельности</a:t>
            </a:r>
          </a:p>
          <a:p>
            <a:r>
              <a:rPr lang="ru-RU" sz="1100" dirty="0" smtClean="0">
                <a:solidFill>
                  <a:srgbClr val="601A24"/>
                </a:solidFill>
              </a:rPr>
              <a:t>- Объем производства (для производителей),</a:t>
            </a:r>
          </a:p>
          <a:p>
            <a:r>
              <a:rPr lang="ru-RU" sz="1100" dirty="0" smtClean="0">
                <a:solidFill>
                  <a:srgbClr val="601A24"/>
                </a:solidFill>
              </a:rPr>
              <a:t>- Объем реализации (для </a:t>
            </a:r>
            <a:r>
              <a:rPr lang="ru-RU" sz="1100" dirty="0" err="1" smtClean="0">
                <a:solidFill>
                  <a:srgbClr val="601A24"/>
                </a:solidFill>
              </a:rPr>
              <a:t>ритейлеров</a:t>
            </a:r>
            <a:r>
              <a:rPr lang="ru-RU" sz="1100" dirty="0" smtClean="0">
                <a:solidFill>
                  <a:srgbClr val="601A24"/>
                </a:solidFill>
              </a:rPr>
              <a:t>),</a:t>
            </a:r>
          </a:p>
          <a:p>
            <a:r>
              <a:rPr lang="ru-RU" sz="1100" dirty="0" smtClean="0">
                <a:solidFill>
                  <a:srgbClr val="601A24"/>
                </a:solidFill>
              </a:rPr>
              <a:t>- Объем хранения,</a:t>
            </a:r>
          </a:p>
          <a:p>
            <a:r>
              <a:rPr lang="ru-RU" sz="1100" dirty="0" smtClean="0">
                <a:solidFill>
                  <a:srgbClr val="601A24"/>
                </a:solidFill>
              </a:rPr>
              <a:t>- Связанные ХС,</a:t>
            </a:r>
          </a:p>
          <a:p>
            <a:r>
              <a:rPr lang="ru-RU" sz="1100" dirty="0" smtClean="0">
                <a:solidFill>
                  <a:srgbClr val="601A24"/>
                </a:solidFill>
              </a:rPr>
              <a:t>- Связанные площадки,</a:t>
            </a:r>
          </a:p>
          <a:p>
            <a:r>
              <a:rPr lang="ru-RU" sz="1100" dirty="0" smtClean="0">
                <a:solidFill>
                  <a:srgbClr val="601A24"/>
                </a:solidFill>
              </a:rPr>
              <a:t>- Рейтинг по фальсификации,</a:t>
            </a:r>
          </a:p>
          <a:p>
            <a:r>
              <a:rPr lang="ru-RU" sz="1100" dirty="0" smtClean="0">
                <a:solidFill>
                  <a:srgbClr val="601A24"/>
                </a:solidFill>
              </a:rPr>
              <a:t>- Рейтинг по безопасности,</a:t>
            </a:r>
          </a:p>
          <a:p>
            <a:r>
              <a:rPr lang="ru-RU" sz="1200" dirty="0" smtClean="0">
                <a:solidFill>
                  <a:srgbClr val="601A24"/>
                </a:solidFill>
              </a:rPr>
              <a:t>- </a:t>
            </a:r>
            <a:r>
              <a:rPr lang="ru-RU" sz="1000" dirty="0" smtClean="0">
                <a:solidFill>
                  <a:srgbClr val="601A24"/>
                </a:solidFill>
              </a:rPr>
              <a:t>Товарные остатки</a:t>
            </a:r>
            <a:r>
              <a:rPr lang="ru-RU" sz="1200" dirty="0" smtClean="0">
                <a:solidFill>
                  <a:srgbClr val="601A24"/>
                </a:solidFill>
              </a:rPr>
              <a:t>,</a:t>
            </a:r>
          </a:p>
        </p:txBody>
      </p:sp>
    </p:spTree>
    <p:extLst>
      <p:ext uri="{BB962C8B-B14F-4D97-AF65-F5344CB8AC3E}">
        <p14:creationId xmlns:p14="http://schemas.microsoft.com/office/powerpoint/2010/main" val="2652972799"/>
      </p:ext>
    </p:extLst>
  </p:cSld>
  <p:clrMapOvr>
    <a:masterClrMapping/>
  </p:clrMapOvr>
</p:sld>
</file>

<file path=ppt/theme/theme1.xml><?xml version="1.0" encoding="utf-8"?>
<a:theme xmlns:a="http://schemas.openxmlformats.org/drawingml/2006/main" name="1_Оформление по умолчанию">
  <a:themeElements>
    <a:clrScheme name="1_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21984</TotalTime>
  <Words>5648</Words>
  <Application>Microsoft Office PowerPoint</Application>
  <PresentationFormat>Экран (4:3)</PresentationFormat>
  <Paragraphs>339</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1_Оформление по умолчанию</vt:lpstr>
      <vt:lpstr>Аналитические модули ВетИС: проблемы и перспективы развития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ФСВ</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a.pchelnikov</dc:creator>
  <cp:lastModifiedBy>home</cp:lastModifiedBy>
  <cp:revision>1072</cp:revision>
  <cp:lastPrinted>2015-07-23T05:47:46Z</cp:lastPrinted>
  <dcterms:created xsi:type="dcterms:W3CDTF">2012-11-07T13:42:10Z</dcterms:created>
  <dcterms:modified xsi:type="dcterms:W3CDTF">2021-06-09T18:23:02Z</dcterms:modified>
</cp:coreProperties>
</file>